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56" r:id="rId2"/>
    <p:sldId id="281" r:id="rId3"/>
    <p:sldId id="284" r:id="rId4"/>
    <p:sldId id="260" r:id="rId5"/>
    <p:sldId id="283" r:id="rId6"/>
    <p:sldId id="271" r:id="rId7"/>
    <p:sldId id="268" r:id="rId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15:clr>
            <a:srgbClr val="A4A3A4"/>
          </p15:clr>
        </p15:guide>
        <p15:guide id="11" orient="horz" pos="216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84647" autoAdjust="0"/>
  </p:normalViewPr>
  <p:slideViewPr>
    <p:cSldViewPr snapToGrid="0">
      <p:cViewPr varScale="1">
        <p:scale>
          <a:sx n="90" d="100"/>
          <a:sy n="90" d="100"/>
        </p:scale>
        <p:origin x="1668" y="78"/>
      </p:cViewPr>
      <p:guideLst>
        <p:guide/>
        <p:guide orient="horz" pos="2160"/>
      </p:guideLst>
    </p:cSldViewPr>
  </p:slideViewPr>
  <p:notesTextViewPr>
    <p:cViewPr>
      <p:scale>
        <a:sx n="1" d="1"/>
        <a:sy n="1" d="1"/>
      </p:scale>
      <p:origin x="0" y="0"/>
    </p:cViewPr>
  </p:notesTextViewPr>
  <p:notesViewPr>
    <p:cSldViewPr snapToGrid="0">
      <p:cViewPr varScale="1">
        <p:scale>
          <a:sx n="50" d="100"/>
          <a:sy n="50" d="100"/>
        </p:scale>
        <p:origin x="2722" y="3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4142775" y="0"/>
            <a:ext cx="3170717" cy="480598"/>
          </a:xfrm>
          <a:prstGeom prst="rect">
            <a:avLst/>
          </a:prstGeom>
        </p:spPr>
        <p:txBody>
          <a:bodyPr vert="horz" lIns="91440" tIns="45720" rIns="91440" bIns="45720" rtlCol="0"/>
          <a:lstStyle>
            <a:lvl1pPr algn="r">
              <a:defRPr sz="1200"/>
            </a:lvl1pPr>
          </a:lstStyle>
          <a:p>
            <a:fld id="{FA6404E7-FF62-4C91-A8F3-21A3E32F4C97}" type="datetimeFigureOut">
              <a:rPr lang="en-NZ" smtClean="0"/>
              <a:t>16/04/2019</a:t>
            </a:fld>
            <a:endParaRPr lang="en-NZ"/>
          </a:p>
        </p:txBody>
      </p:sp>
      <p:sp>
        <p:nvSpPr>
          <p:cNvPr id="4" name="Footer Placeholder 3"/>
          <p:cNvSpPr>
            <a:spLocks noGrp="1"/>
          </p:cNvSpPr>
          <p:nvPr>
            <p:ph type="ftr" sz="quarter" idx="2"/>
          </p:nvPr>
        </p:nvSpPr>
        <p:spPr>
          <a:xfrm>
            <a:off x="0" y="9120602"/>
            <a:ext cx="3170717" cy="480598"/>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4142775" y="9120602"/>
            <a:ext cx="3170717" cy="480598"/>
          </a:xfrm>
          <a:prstGeom prst="rect">
            <a:avLst/>
          </a:prstGeom>
        </p:spPr>
        <p:txBody>
          <a:bodyPr vert="horz" lIns="91440" tIns="45720" rIns="91440" bIns="45720" rtlCol="0" anchor="b"/>
          <a:lstStyle>
            <a:lvl1pPr algn="r">
              <a:defRPr sz="1200"/>
            </a:lvl1pPr>
          </a:lstStyle>
          <a:p>
            <a:fld id="{115FBB31-3804-48A8-B3FC-34679F633CF9}" type="slidenum">
              <a:rPr lang="en-NZ" smtClean="0"/>
              <a:t>‹#›</a:t>
            </a:fld>
            <a:endParaRPr lang="en-NZ"/>
          </a:p>
        </p:txBody>
      </p:sp>
    </p:spTree>
    <p:extLst>
      <p:ext uri="{BB962C8B-B14F-4D97-AF65-F5344CB8AC3E}">
        <p14:creationId xmlns:p14="http://schemas.microsoft.com/office/powerpoint/2010/main" val="3028846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4143375" y="1"/>
            <a:ext cx="3170238" cy="481013"/>
          </a:xfrm>
          <a:prstGeom prst="rect">
            <a:avLst/>
          </a:prstGeom>
        </p:spPr>
        <p:txBody>
          <a:bodyPr vert="horz" lIns="91440" tIns="45720" rIns="91440" bIns="45720" rtlCol="0"/>
          <a:lstStyle>
            <a:lvl1pPr algn="r">
              <a:defRPr sz="1200"/>
            </a:lvl1pPr>
          </a:lstStyle>
          <a:p>
            <a:fld id="{2407D802-5E60-4445-9EC4-0F0661FDB9B5}" type="datetimeFigureOut">
              <a:rPr lang="en-NZ" smtClean="0"/>
              <a:t>16/04/2019</a:t>
            </a:fld>
            <a:endParaRPr lang="en-NZ"/>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731838" y="4621214"/>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120188"/>
            <a:ext cx="3170238" cy="48101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424B6E80-6A0D-48A2-A519-EB2A343B9BC0}" type="slidenum">
              <a:rPr lang="en-NZ" smtClean="0"/>
              <a:t>‹#›</a:t>
            </a:fld>
            <a:endParaRPr lang="en-NZ"/>
          </a:p>
        </p:txBody>
      </p:sp>
    </p:spTree>
    <p:extLst>
      <p:ext uri="{BB962C8B-B14F-4D97-AF65-F5344CB8AC3E}">
        <p14:creationId xmlns:p14="http://schemas.microsoft.com/office/powerpoint/2010/main" val="152647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a:p>
        </p:txBody>
      </p:sp>
    </p:spTree>
    <p:extLst>
      <p:ext uri="{BB962C8B-B14F-4D97-AF65-F5344CB8AC3E}">
        <p14:creationId xmlns:p14="http://schemas.microsoft.com/office/powerpoint/2010/main" val="33930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a:p>
        </p:txBody>
      </p:sp>
    </p:spTree>
    <p:extLst>
      <p:ext uri="{BB962C8B-B14F-4D97-AF65-F5344CB8AC3E}">
        <p14:creationId xmlns:p14="http://schemas.microsoft.com/office/powerpoint/2010/main" val="96636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24B6E80-6A0D-48A2-A519-EB2A343B9BC0}" type="slidenum">
              <a:rPr lang="en-NZ" smtClean="0"/>
              <a:t>4</a:t>
            </a:fld>
            <a:endParaRPr lang="en-NZ"/>
          </a:p>
        </p:txBody>
      </p:sp>
    </p:spTree>
    <p:extLst>
      <p:ext uri="{BB962C8B-B14F-4D97-AF65-F5344CB8AC3E}">
        <p14:creationId xmlns:p14="http://schemas.microsoft.com/office/powerpoint/2010/main" val="2704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24B6E80-6A0D-48A2-A519-EB2A343B9BC0}" type="slidenum">
              <a:rPr lang="en-NZ" smtClean="0"/>
              <a:t>5</a:t>
            </a:fld>
            <a:endParaRPr lang="en-NZ"/>
          </a:p>
        </p:txBody>
      </p:sp>
    </p:spTree>
    <p:extLst>
      <p:ext uri="{BB962C8B-B14F-4D97-AF65-F5344CB8AC3E}">
        <p14:creationId xmlns:p14="http://schemas.microsoft.com/office/powerpoint/2010/main" val="1041361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a:t>Click icon to add picture</a:t>
            </a:r>
            <a:endParaRPr lang="en-NZ" noProof="0" dirty="0"/>
          </a:p>
        </p:txBody>
      </p:sp>
      <p:sp>
        <p:nvSpPr>
          <p:cNvPr id="2" name="Title 1"/>
          <p:cNvSpPr>
            <a:spLocks noGrp="1"/>
          </p:cNvSpPr>
          <p:nvPr>
            <p:ph type="ctrTitle"/>
          </p:nvPr>
        </p:nvSpPr>
        <p:spPr bwMode="gray">
          <a:xfrm>
            <a:off x="377991" y="5549440"/>
            <a:ext cx="4194009"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NZ"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NZ"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p:nvGrpSpPr>
        <p:grpSpPr>
          <a:xfrm>
            <a:off x="377991" y="378000"/>
            <a:ext cx="1620000" cy="307976"/>
            <a:chOff x="398463" y="404813"/>
            <a:chExt cx="1627187" cy="307976"/>
          </a:xfrm>
          <a:solidFill>
            <a:schemeClr val="bg1"/>
          </a:solidFill>
        </p:grpSpPr>
        <p:sp>
          <p:nvSpPr>
            <p:cNvPr id="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NZ"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a:solidFill>
                  <a:schemeClr val="bg1"/>
                </a:solidFill>
              </a:rPr>
              <a:t>Presentation title</a:t>
            </a:r>
            <a:br>
              <a:rPr lang="en-NZ" sz="650" noProof="0" dirty="0">
                <a:solidFill>
                  <a:schemeClr val="bg1"/>
                </a:solidFill>
              </a:rPr>
            </a:br>
            <a:r>
              <a:rPr lang="en-NZ" sz="650" noProof="0" dirty="0">
                <a:solidFill>
                  <a:schemeClr val="bg1"/>
                </a:solidFill>
              </a:rPr>
              <a:t>[To edit, click View &gt; Slide Master &gt; Slide Master]</a:t>
            </a:r>
          </a:p>
        </p:txBody>
      </p:sp>
      <p:sp>
        <p:nvSpPr>
          <p:cNvPr id="11" name="TextBox 10"/>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a:solidFill>
                  <a:schemeClr val="bg1"/>
                </a:solidFill>
              </a:rPr>
              <a:t>Member firms and DTTL: Insert appropriate copyright</a:t>
            </a:r>
            <a:br>
              <a:rPr lang="en-NZ" sz="650" noProof="0" dirty="0">
                <a:solidFill>
                  <a:schemeClr val="bg1"/>
                </a:solidFill>
              </a:rPr>
            </a:br>
            <a:r>
              <a:rPr lang="en-NZ" sz="650" noProof="0" dirty="0">
                <a:solidFill>
                  <a:schemeClr val="bg1"/>
                </a:solidFill>
              </a:rPr>
              <a:t>[To edit, click View &gt; Slide Master &gt; Slide Master]</a:t>
            </a:r>
          </a:p>
        </p:txBody>
      </p:sp>
      <p:sp>
        <p:nvSpPr>
          <p:cNvPr id="12" name="TextBox 11"/>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a:solidFill>
                  <a:schemeClr val="bg1"/>
                </a:solidFill>
              </a:rPr>
              <a:t>Presentation title</a:t>
            </a:r>
            <a:br>
              <a:rPr lang="en-NZ" sz="650" noProof="0" dirty="0">
                <a:solidFill>
                  <a:schemeClr val="bg1"/>
                </a:solidFill>
              </a:rPr>
            </a:br>
            <a:r>
              <a:rPr lang="en-NZ" sz="650" noProof="0" dirty="0">
                <a:solidFill>
                  <a:schemeClr val="bg1"/>
                </a:solidFill>
              </a:rPr>
              <a:t>[To edit, click View &gt; Slide Master &gt; Slide Master]</a:t>
            </a:r>
          </a:p>
        </p:txBody>
      </p:sp>
      <p:sp>
        <p:nvSpPr>
          <p:cNvPr id="11" name="TextBox 10"/>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a:solidFill>
                  <a:schemeClr val="bg1"/>
                </a:solidFill>
              </a:rPr>
              <a:t>Member firms and DTTL: Insert appropriate copyright</a:t>
            </a:r>
            <a:br>
              <a:rPr lang="en-NZ" sz="650" noProof="0" dirty="0">
                <a:solidFill>
                  <a:schemeClr val="bg1"/>
                </a:solidFill>
              </a:rPr>
            </a:br>
            <a:r>
              <a:rPr lang="en-NZ" sz="650" noProof="0" dirty="0">
                <a:solidFill>
                  <a:schemeClr val="bg1"/>
                </a:solidFill>
              </a:rPr>
              <a:t>[To edit, click View &gt; Slide Master &gt; Slide Master]</a:t>
            </a:r>
          </a:p>
        </p:txBody>
      </p:sp>
      <p:sp>
        <p:nvSpPr>
          <p:cNvPr id="12" name="TextBox 11"/>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a:solidFill>
                  <a:schemeClr val="bg1"/>
                </a:solidFill>
              </a:rPr>
              <a:t>Presentation title</a:t>
            </a:r>
            <a:br>
              <a:rPr lang="en-NZ" sz="650" noProof="0" dirty="0">
                <a:solidFill>
                  <a:schemeClr val="bg1"/>
                </a:solidFill>
              </a:rPr>
            </a:br>
            <a:r>
              <a:rPr lang="en-NZ" sz="650" noProof="0" dirty="0">
                <a:solidFill>
                  <a:schemeClr val="bg1"/>
                </a:solidFill>
              </a:rPr>
              <a:t>[To edit, click View &gt; Slide Master &gt; Slide Master]</a:t>
            </a:r>
          </a:p>
        </p:txBody>
      </p:sp>
      <p:sp>
        <p:nvSpPr>
          <p:cNvPr id="11" name="TextBox 10"/>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a:solidFill>
                  <a:schemeClr val="bg1"/>
                </a:solidFill>
              </a:rPr>
              <a:t>Member firms and DTTL: Insert appropriate copyright</a:t>
            </a:r>
            <a:br>
              <a:rPr lang="en-NZ" sz="650" noProof="0" dirty="0">
                <a:solidFill>
                  <a:schemeClr val="bg1"/>
                </a:solidFill>
              </a:rPr>
            </a:br>
            <a:r>
              <a:rPr lang="en-NZ" sz="650" noProof="0" dirty="0">
                <a:solidFill>
                  <a:schemeClr val="bg1"/>
                </a:solidFill>
              </a:rPr>
              <a:t>[To edit, click View &gt; Slide Master &gt; Slide Master]</a:t>
            </a:r>
          </a:p>
        </p:txBody>
      </p:sp>
      <p:sp>
        <p:nvSpPr>
          <p:cNvPr id="12" name="TextBox 11"/>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a:solidFill>
                  <a:schemeClr val="bg1"/>
                </a:solidFill>
              </a:rPr>
              <a:t>Presentation title</a:t>
            </a:r>
            <a:br>
              <a:rPr lang="en-NZ" sz="650" noProof="0" dirty="0">
                <a:solidFill>
                  <a:schemeClr val="bg1"/>
                </a:solidFill>
              </a:rPr>
            </a:br>
            <a:r>
              <a:rPr lang="en-NZ" sz="650" noProof="0" dirty="0">
                <a:solidFill>
                  <a:schemeClr val="bg1"/>
                </a:solidFill>
              </a:rPr>
              <a:t>[To edit, click View &gt; Slide Master &gt; Slide Master]</a:t>
            </a:r>
          </a:p>
        </p:txBody>
      </p:sp>
      <p:sp>
        <p:nvSpPr>
          <p:cNvPr id="11" name="TextBox 10"/>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a:solidFill>
                  <a:schemeClr val="bg1"/>
                </a:solidFill>
              </a:rPr>
              <a:t>Member firms and DTTL: Insert appropriate copyright</a:t>
            </a:r>
            <a:br>
              <a:rPr lang="en-NZ" sz="650" noProof="0" dirty="0">
                <a:solidFill>
                  <a:schemeClr val="bg1"/>
                </a:solidFill>
              </a:rPr>
            </a:br>
            <a:r>
              <a:rPr lang="en-NZ" sz="650" noProof="0" dirty="0">
                <a:solidFill>
                  <a:schemeClr val="bg1"/>
                </a:solidFill>
              </a:rPr>
              <a:t>[To edit, click View &gt; Slide Master &gt; Slide Master]</a:t>
            </a:r>
          </a:p>
        </p:txBody>
      </p:sp>
      <p:sp>
        <p:nvSpPr>
          <p:cNvPr id="12" name="TextBox 11"/>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NZ" noProof="0" dirty="0"/>
              <a:t>Click to add title</a:t>
            </a:r>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NZ"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a:t>Click icon to add picture</a:t>
            </a:r>
            <a:endParaRPr lang="en-NZ"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NZ"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NZ"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a:t>Click icon to add picture</a:t>
            </a:r>
            <a:endParaRPr lang="en-NZ" noProof="0" dirty="0"/>
          </a:p>
        </p:txBody>
      </p:sp>
      <p:sp>
        <p:nvSpPr>
          <p:cNvPr id="2" name="Title 1"/>
          <p:cNvSpPr>
            <a:spLocks noGrp="1"/>
          </p:cNvSpPr>
          <p:nvPr>
            <p:ph type="ctrTitle"/>
          </p:nvPr>
        </p:nvSpPr>
        <p:spPr bwMode="gray">
          <a:xfrm>
            <a:off x="376238" y="5549440"/>
            <a:ext cx="419576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NZ"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NZ"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NZ"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NZ"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a:t>Click icon to add chart</a:t>
            </a:r>
            <a:endParaRPr lang="en-NZ" noProof="0" dirty="0"/>
          </a:p>
        </p:txBody>
      </p:sp>
      <p:sp>
        <p:nvSpPr>
          <p:cNvPr id="18" name="Text Placeholder 8"/>
          <p:cNvSpPr>
            <a:spLocks noGrp="1"/>
          </p:cNvSpPr>
          <p:nvPr>
            <p:ph type="body" sz="quarter" idx="18"/>
          </p:nvPr>
        </p:nvSpPr>
        <p:spPr>
          <a:xfrm>
            <a:off x="376239" y="1700213"/>
            <a:ext cx="8391524"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376238" y="6121013"/>
            <a:ext cx="8391525" cy="260737"/>
          </a:xfrm>
        </p:spPr>
        <p:txBody>
          <a:bodyPr>
            <a:norm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NZ"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a:t>Click icon to add chart</a:t>
            </a:r>
            <a:endParaRPr lang="en-NZ"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a:t>Click icon to add chart</a:t>
            </a:r>
            <a:endParaRPr lang="en-NZ"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a:t>Click icon to add chart</a:t>
            </a:r>
            <a:endParaRPr lang="en-NZ"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a:t>Edit Master text styles</a:t>
            </a:r>
          </a:p>
        </p:txBody>
      </p:sp>
      <p:sp>
        <p:nvSpPr>
          <p:cNvPr id="12"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698501"/>
          </a:xfrm>
          <a:prstGeom prst="rect">
            <a:avLst/>
          </a:prstGeom>
        </p:spPr>
        <p:txBody>
          <a:bodyPr vert="horz" lIns="0" tIns="0" rIns="0" bIns="0" rtlCol="0" anchor="t" anchorCtr="0">
            <a:noAutofit/>
          </a:bodyPr>
          <a:lstStyle>
            <a:lvl1pPr>
              <a:defRPr/>
            </a:lvl1pPr>
          </a:lstStyle>
          <a:p>
            <a:r>
              <a:rPr lang="en-NZ"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
        <p:nvSpPr>
          <p:cNvPr id="8" name="Title Placeholder 1"/>
          <p:cNvSpPr>
            <a:spLocks noGrp="1"/>
          </p:cNvSpPr>
          <p:nvPr>
            <p:ph type="title" hasCustomPrompt="1"/>
          </p:nvPr>
        </p:nvSpPr>
        <p:spPr>
          <a:xfrm>
            <a:off x="376237" y="317500"/>
            <a:ext cx="8391525" cy="698500"/>
          </a:xfrm>
          <a:prstGeom prst="rect">
            <a:avLst/>
          </a:prstGeom>
        </p:spPr>
        <p:txBody>
          <a:bodyPr vert="horz" lIns="0" tIns="0" rIns="0" bIns="0" rtlCol="0" anchor="t" anchorCtr="0">
            <a:noAutofit/>
          </a:bodyPr>
          <a:lstStyle>
            <a:lvl1pPr>
              <a:defRPr/>
            </a:lvl1pPr>
          </a:lstStyle>
          <a:p>
            <a:r>
              <a:rPr lang="en-NZ"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a:t>Click icon to add chart</a:t>
            </a:r>
            <a:endParaRPr lang="en-NZ"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NZ"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a:t>Click icon to add chart</a:t>
            </a:r>
            <a:endParaRPr lang="en-NZ"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NZ"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a:t>Click icon to add chart</a:t>
            </a:r>
            <a:endParaRPr lang="en-NZ"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a:t>Edit Master text styles</a:t>
            </a:r>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698501"/>
          </a:xfrm>
          <a:prstGeom prst="rect">
            <a:avLst/>
          </a:prstGeom>
        </p:spPr>
        <p:txBody>
          <a:bodyPr vert="horz" lIns="0" tIns="0" rIns="0" bIns="0" rtlCol="0" anchor="t" anchorCtr="0">
            <a:noAutofit/>
          </a:bodyPr>
          <a:lstStyle>
            <a:lvl1pPr>
              <a:defRPr/>
            </a:lvl1pPr>
          </a:lstStyle>
          <a:p>
            <a:r>
              <a:rPr lang="en-NZ"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698500"/>
          </a:xfrm>
          <a:prstGeom prst="rect">
            <a:avLst/>
          </a:prstGeom>
        </p:spPr>
        <p:txBody>
          <a:bodyPr vert="horz" lIns="0" tIns="0" rIns="0" bIns="0" rtlCol="0" anchor="t" anchorCtr="0">
            <a:noAutofit/>
          </a:bodyPr>
          <a:lstStyle>
            <a:lvl1pPr>
              <a:defRPr/>
            </a:lvl1pPr>
          </a:lstStyle>
          <a:p>
            <a:r>
              <a:rPr lang="en-NZ"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rm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a:t>Click to edit Master title style</a:t>
            </a:r>
            <a:endParaRPr lang="en-NZ"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a:t>Click icon to add picture</a:t>
            </a:r>
            <a:endParaRPr lang="en-NZ"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a:t>Click icon to add picture</a:t>
            </a:r>
            <a:endParaRPr lang="en-NZ"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a:t>Click icon to add picture</a:t>
            </a:r>
            <a:endParaRPr lang="en-NZ"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a:t>Click icon to add picture</a:t>
            </a:r>
            <a:endParaRPr lang="en-NZ"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NZ"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NZ"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p:nvGrpSpPr>
        <p:grpSpPr>
          <a:xfrm>
            <a:off x="377991" y="378000"/>
            <a:ext cx="1620000" cy="307976"/>
            <a:chOff x="398463" y="404813"/>
            <a:chExt cx="1627187" cy="307976"/>
          </a:xfrm>
          <a:solidFill>
            <a:schemeClr val="bg1"/>
          </a:solidFill>
        </p:grpSpPr>
        <p:sp>
          <p:nvSpPr>
            <p:cNvPr id="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a:t>Click to edit Master title style</a:t>
            </a:r>
            <a:endParaRPr lang="en-NZ" noProof="0" dirty="0"/>
          </a:p>
        </p:txBody>
      </p:sp>
      <p:sp>
        <p:nvSpPr>
          <p:cNvPr id="4" name="Rectangle 3"/>
          <p:cNvSpPr/>
          <p:nvPr/>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5" name="Rectangle 4"/>
          <p:cNvSpPr/>
          <p:nvPr/>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6" name="Rectangle 5"/>
          <p:cNvSpPr/>
          <p:nvPr/>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7" name="Rectangle 6"/>
          <p:cNvSpPr/>
          <p:nvPr/>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a:t>Click icon to add picture</a:t>
            </a:r>
            <a:endParaRPr lang="en-NZ"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a:t>Click icon to add picture</a:t>
            </a:r>
            <a:endParaRPr lang="en-NZ"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a:t>Click icon to add picture</a:t>
            </a:r>
            <a:endParaRPr lang="en-NZ"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a:t>Click icon to add picture</a:t>
            </a:r>
            <a:endParaRPr lang="en-NZ"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499"/>
          </a:xfrm>
        </p:spPr>
        <p:txBody>
          <a:bodyPr/>
          <a:lstStyle/>
          <a:p>
            <a:r>
              <a:rPr lang="en-US" noProof="0"/>
              <a:t>Click to edit Master title style</a:t>
            </a:r>
            <a:endParaRPr lang="en-NZ"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a:t>Click icon to add picture</a:t>
            </a:r>
            <a:endParaRPr lang="en-NZ"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a:t>Click icon to add picture</a:t>
            </a:r>
            <a:endParaRPr lang="en-NZ"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a:t>Click icon to add picture</a:t>
            </a:r>
            <a:endParaRPr lang="en-NZ"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rmAutofit/>
          </a:bodyPr>
          <a:lstStyle/>
          <a:p>
            <a:pPr lvl="0"/>
            <a:r>
              <a:rPr lang="en-NZ" noProof="0" dirty="0"/>
              <a:t>Click to edit Master text styles</a:t>
            </a:r>
          </a:p>
          <a:p>
            <a:pPr lvl="1"/>
            <a:r>
              <a:rPr lang="en-NZ" noProof="0" dirty="0"/>
              <a:t>Second level</a:t>
            </a:r>
          </a:p>
          <a:p>
            <a:pPr lvl="2"/>
            <a:r>
              <a:rPr lang="en-NZ" noProof="0" dirty="0"/>
              <a:t>Third level</a:t>
            </a:r>
          </a:p>
          <a:p>
            <a:pPr lvl="3"/>
            <a:r>
              <a:rPr lang="en-NZ" noProof="0" dirty="0"/>
              <a:t>Fourth level</a:t>
            </a:r>
          </a:p>
          <a:p>
            <a:pPr lvl="4"/>
            <a:r>
              <a:rPr lang="en-NZ"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NZ" noProof="0" dirty="0"/>
              <a:t>Click to edit Master text styles</a:t>
            </a:r>
          </a:p>
          <a:p>
            <a:pPr lvl="1"/>
            <a:r>
              <a:rPr lang="en-NZ" noProof="0" dirty="0"/>
              <a:t>Second level</a:t>
            </a:r>
          </a:p>
          <a:p>
            <a:pPr lvl="2"/>
            <a:r>
              <a:rPr lang="en-NZ" noProof="0" dirty="0"/>
              <a:t>Third level</a:t>
            </a:r>
          </a:p>
          <a:p>
            <a:pPr lvl="3"/>
            <a:r>
              <a:rPr lang="en-NZ" noProof="0" dirty="0"/>
              <a:t>Fourth level</a:t>
            </a:r>
          </a:p>
          <a:p>
            <a:pPr lvl="4"/>
            <a:r>
              <a:rPr lang="en-NZ"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rmAutofit/>
          </a:bodyPr>
          <a:lstStyle/>
          <a:p>
            <a:pPr lvl="0"/>
            <a:r>
              <a:rPr lang="en-NZ" noProof="0" dirty="0"/>
              <a:t>Click to edit Master text styles</a:t>
            </a:r>
          </a:p>
          <a:p>
            <a:pPr lvl="1"/>
            <a:r>
              <a:rPr lang="en-NZ" noProof="0" dirty="0"/>
              <a:t>Second level</a:t>
            </a:r>
          </a:p>
          <a:p>
            <a:pPr lvl="2"/>
            <a:r>
              <a:rPr lang="en-NZ" noProof="0" dirty="0"/>
              <a:t>Third level</a:t>
            </a:r>
          </a:p>
          <a:p>
            <a:pPr lvl="3"/>
            <a:r>
              <a:rPr lang="en-NZ" noProof="0" dirty="0"/>
              <a:t>Fourth level</a:t>
            </a:r>
          </a:p>
          <a:p>
            <a:pPr lvl="4"/>
            <a:r>
              <a:rPr lang="en-NZ"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
        <p:nvSpPr>
          <p:cNvPr id="11"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NZ" noProof="0" dirty="0"/>
              <a:t>Click to add title</a:t>
            </a:r>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2" name="Title 1"/>
          <p:cNvSpPr>
            <a:spLocks noGrp="1"/>
          </p:cNvSpPr>
          <p:nvPr>
            <p:ph type="title"/>
          </p:nvPr>
        </p:nvSpPr>
        <p:spPr>
          <a:xfrm>
            <a:off x="376238" y="317501"/>
            <a:ext cx="8391525" cy="698499"/>
          </a:xfrm>
        </p:spPr>
        <p:txBody>
          <a:bodyPr/>
          <a:lstStyle/>
          <a:p>
            <a:r>
              <a:rPr lang="en-US" noProof="0"/>
              <a:t>Click to edit Master title style</a:t>
            </a:r>
            <a:endParaRPr lang="en-NZ" noProof="0" dirty="0"/>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5" name="Rectangle 4"/>
          <p:cNvSpPr/>
          <p:nvPr/>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a:solidFill>
                  <a:schemeClr val="bg1"/>
                </a:solidFill>
              </a:rPr>
              <a:t>Co-brand</a:t>
            </a:r>
            <a:br>
              <a:rPr lang="en-NZ" sz="1200" noProof="0" dirty="0">
                <a:solidFill>
                  <a:schemeClr val="bg1"/>
                </a:solidFill>
              </a:rPr>
            </a:br>
            <a:r>
              <a:rPr lang="en-NZ" sz="1200" noProof="0" dirty="0">
                <a:solidFill>
                  <a:schemeClr val="bg1"/>
                </a:solidFill>
              </a:rPr>
              <a:t>Logo</a:t>
            </a:r>
          </a:p>
          <a:p>
            <a:endParaRPr lang="en-NZ"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a:solidFill>
                  <a:schemeClr val="bg1"/>
                </a:solidFill>
              </a:rPr>
              <a:t>Co-brand</a:t>
            </a:r>
            <a:br>
              <a:rPr lang="en-NZ" sz="1200" noProof="0" dirty="0">
                <a:solidFill>
                  <a:schemeClr val="bg1"/>
                </a:solidFill>
              </a:rPr>
            </a:br>
            <a:r>
              <a:rPr lang="en-NZ" sz="1200" noProof="0" dirty="0">
                <a:solidFill>
                  <a:schemeClr val="bg1"/>
                </a:solidFill>
              </a:rPr>
              <a:t>Logo</a:t>
            </a:r>
          </a:p>
          <a:p>
            <a:endParaRPr lang="en-NZ"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2" name="Title 1"/>
          <p:cNvSpPr>
            <a:spLocks noGrp="1"/>
          </p:cNvSpPr>
          <p:nvPr>
            <p:ph type="title"/>
          </p:nvPr>
        </p:nvSpPr>
        <p:spPr>
          <a:xfrm>
            <a:off x="376238" y="317501"/>
            <a:ext cx="8391525" cy="697888"/>
          </a:xfrm>
        </p:spPr>
        <p:txBody>
          <a:bodyPr/>
          <a:lstStyle/>
          <a:p>
            <a:r>
              <a:rPr lang="en-US" noProof="0"/>
              <a:t>Click to edit Master title style</a:t>
            </a:r>
            <a:endParaRPr lang="en-NZ" noProof="0" dirty="0"/>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5" name="Rectangle 4"/>
          <p:cNvSpPr/>
          <p:nvPr/>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a:solidFill>
                  <a:schemeClr val="bg1"/>
                </a:solidFill>
              </a:rPr>
              <a:t>Co-brand</a:t>
            </a:r>
            <a:br>
              <a:rPr lang="en-NZ" sz="1200" noProof="0" dirty="0">
                <a:solidFill>
                  <a:schemeClr val="bg1"/>
                </a:solidFill>
              </a:rPr>
            </a:br>
            <a:r>
              <a:rPr lang="en-NZ" sz="1200" noProof="0" dirty="0">
                <a:solidFill>
                  <a:schemeClr val="bg1"/>
                </a:solidFill>
              </a:rPr>
              <a:t>Logo</a:t>
            </a:r>
          </a:p>
          <a:p>
            <a:endParaRPr lang="en-NZ"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12" name="Rectangle 11"/>
          <p:cNvSpPr/>
          <p:nvPr/>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13" name="Rectangle 12"/>
          <p:cNvSpPr/>
          <p:nvPr/>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a:solidFill>
                  <a:schemeClr val="bg1"/>
                </a:solidFill>
              </a:rPr>
              <a:t>Co-brand</a:t>
            </a:r>
            <a:br>
              <a:rPr lang="en-NZ" sz="1200" noProof="0" dirty="0">
                <a:solidFill>
                  <a:schemeClr val="bg1"/>
                </a:solidFill>
              </a:rPr>
            </a:br>
            <a:r>
              <a:rPr lang="en-NZ" sz="1200" noProof="0" dirty="0">
                <a:solidFill>
                  <a:schemeClr val="bg1"/>
                </a:solidFill>
              </a:rPr>
              <a:t>Logo</a:t>
            </a:r>
          </a:p>
          <a:p>
            <a:endParaRPr lang="en-NZ"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a:solidFill>
                  <a:schemeClr val="bg1"/>
                </a:solidFill>
              </a:rPr>
              <a:t>Co-brand</a:t>
            </a:r>
            <a:br>
              <a:rPr lang="en-NZ" sz="1200" noProof="0" dirty="0">
                <a:solidFill>
                  <a:schemeClr val="bg1"/>
                </a:solidFill>
              </a:rPr>
            </a:br>
            <a:r>
              <a:rPr lang="en-NZ" sz="1200" noProof="0" dirty="0">
                <a:solidFill>
                  <a:schemeClr val="bg1"/>
                </a:solidFill>
              </a:rPr>
              <a:t>Logo</a:t>
            </a:r>
          </a:p>
          <a:p>
            <a:endParaRPr lang="en-NZ"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a:solidFill>
                  <a:schemeClr val="bg1"/>
                </a:solidFill>
              </a:rPr>
              <a:t>Co-brand</a:t>
            </a:r>
            <a:br>
              <a:rPr lang="en-NZ" sz="1200" noProof="0" dirty="0">
                <a:solidFill>
                  <a:schemeClr val="bg1"/>
                </a:solidFill>
              </a:rPr>
            </a:br>
            <a:r>
              <a:rPr lang="en-NZ" sz="1200" noProof="0" dirty="0">
                <a:solidFill>
                  <a:schemeClr val="bg1"/>
                </a:solidFill>
              </a:rPr>
              <a:t>Logo</a:t>
            </a:r>
          </a:p>
          <a:p>
            <a:endParaRPr lang="en-NZ"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NZ" noProof="0" dirty="0"/>
          </a:p>
        </p:txBody>
      </p:sp>
      <p:sp>
        <p:nvSpPr>
          <p:cNvPr id="4" name="Rectangle 3"/>
          <p:cNvSpPr/>
          <p:nvPr/>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5" name="Rectangle 4"/>
          <p:cNvSpPr/>
          <p:nvPr/>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6" name="Rectangle 5"/>
          <p:cNvSpPr/>
          <p:nvPr/>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705184"/>
          </a:xfrm>
        </p:spPr>
        <p:txBody>
          <a:bodyPr/>
          <a:lstStyle/>
          <a:p>
            <a:r>
              <a:rPr lang="en-US" noProof="0"/>
              <a:t>Click to edit Master title style</a:t>
            </a:r>
            <a:endParaRPr lang="en-NZ"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789405"/>
          </a:xfrm>
        </p:spPr>
        <p:txBody>
          <a:bodyPr/>
          <a:lstStyle>
            <a:lvl1pPr>
              <a:defRPr>
                <a:solidFill>
                  <a:schemeClr val="bg1"/>
                </a:solidFill>
              </a:defRPr>
            </a:lvl1pPr>
          </a:lstStyle>
          <a:p>
            <a:r>
              <a:rPr lang="en-US" noProof="0"/>
              <a:t>Click to edit Master title style</a:t>
            </a:r>
            <a:endParaRPr lang="en-NZ"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NZ" noProof="0" dirty="0"/>
              <a:t>Click to add subtitle</a:t>
            </a:r>
          </a:p>
        </p:txBody>
      </p:sp>
      <p:sp>
        <p:nvSpPr>
          <p:cNvPr id="13" name="TextBox 12"/>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a:solidFill>
                  <a:schemeClr val="bg1"/>
                </a:solidFill>
              </a:rPr>
              <a:t>Presentation title</a:t>
            </a:r>
            <a:br>
              <a:rPr lang="en-NZ" sz="650" noProof="0" dirty="0">
                <a:solidFill>
                  <a:schemeClr val="bg1"/>
                </a:solidFill>
              </a:rPr>
            </a:br>
            <a:r>
              <a:rPr lang="en-NZ" sz="650" noProof="0" dirty="0">
                <a:solidFill>
                  <a:schemeClr val="bg1"/>
                </a:solidFill>
              </a:rPr>
              <a:t>[To edit, click View &gt; Slide Master &gt; Slide Master]</a:t>
            </a:r>
          </a:p>
        </p:txBody>
      </p:sp>
      <p:sp>
        <p:nvSpPr>
          <p:cNvPr id="14" name="TextBox 13"/>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a:solidFill>
                  <a:schemeClr val="bg1"/>
                </a:solidFill>
              </a:rPr>
              <a:t>Member firms and DTTL: Insert appropriate copyright</a:t>
            </a:r>
            <a:br>
              <a:rPr lang="en-NZ" sz="650" noProof="0" dirty="0">
                <a:solidFill>
                  <a:schemeClr val="bg1"/>
                </a:solidFill>
              </a:rPr>
            </a:br>
            <a:r>
              <a:rPr lang="en-NZ" sz="650" noProof="0" dirty="0">
                <a:solidFill>
                  <a:schemeClr val="bg1"/>
                </a:solidFill>
              </a:rPr>
              <a:t>[To edit, click View &gt; Slide Master &gt; Slide Master]</a:t>
            </a:r>
          </a:p>
        </p:txBody>
      </p:sp>
      <p:sp>
        <p:nvSpPr>
          <p:cNvPr id="15" name="TextBox 14"/>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a:t>Click to add subtitle</a:t>
            </a:r>
          </a:p>
        </p:txBody>
      </p:sp>
      <p:sp>
        <p:nvSpPr>
          <p:cNvPr id="9"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NZ"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NZ"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NZ"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NZ"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a:t>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NZ" sz="900" noProof="0" dirty="0"/>
              <a:t>Insert sponsorship mark here</a:t>
            </a:r>
            <a:endParaRPr lang="en-NZ"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noProof="0"/>
              <a:t>Edit Master text styles</a:t>
            </a:r>
          </a:p>
        </p:txBody>
      </p:sp>
      <p:grpSp>
        <p:nvGrpSpPr>
          <p:cNvPr id="9" name="Group 8"/>
          <p:cNvGrpSpPr/>
          <p:nvPr/>
        </p:nvGrpSpPr>
        <p:grpSpPr>
          <a:xfrm>
            <a:off x="692103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28552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NZ"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 name="TextBox 4"/>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a:solidFill>
                  <a:schemeClr val="bg1"/>
                </a:solidFill>
              </a:rPr>
              <a:t>Presentation title</a:t>
            </a:r>
            <a:br>
              <a:rPr lang="en-NZ" sz="650" noProof="0" dirty="0">
                <a:solidFill>
                  <a:schemeClr val="bg1"/>
                </a:solidFill>
              </a:rPr>
            </a:br>
            <a:r>
              <a:rPr lang="en-NZ" sz="650" noProof="0" dirty="0">
                <a:solidFill>
                  <a:schemeClr val="bg1"/>
                </a:solidFill>
              </a:rPr>
              <a:t>[To edit, click View &gt; Slide Master &gt; Slide Master]</a:t>
            </a:r>
          </a:p>
        </p:txBody>
      </p:sp>
      <p:sp>
        <p:nvSpPr>
          <p:cNvPr id="7" name="TextBox 6"/>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a:solidFill>
                  <a:schemeClr val="bg1"/>
                </a:solidFill>
              </a:rPr>
              <a:t>Member firms and DTTL: Insert appropriate copyright</a:t>
            </a:r>
            <a:br>
              <a:rPr lang="en-NZ" sz="650" noProof="0" dirty="0">
                <a:solidFill>
                  <a:schemeClr val="bg1"/>
                </a:solidFill>
              </a:rPr>
            </a:br>
            <a:r>
              <a:rPr lang="en-NZ" sz="650" noProof="0" dirty="0">
                <a:solidFill>
                  <a:schemeClr val="bg1"/>
                </a:solidFill>
              </a:rPr>
              <a:t>[To edit, click View &gt; Slide Master &gt; Slide Master]</a:t>
            </a:r>
          </a:p>
        </p:txBody>
      </p:sp>
      <p:sp>
        <p:nvSpPr>
          <p:cNvPr id="8" name="TextBox 7"/>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NZ"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3" name="TextBox 12"/>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a:solidFill>
                  <a:schemeClr val="bg1"/>
                </a:solidFill>
              </a:rPr>
              <a:t>Presentation title</a:t>
            </a:r>
            <a:br>
              <a:rPr lang="en-NZ" sz="650" noProof="0" dirty="0">
                <a:solidFill>
                  <a:schemeClr val="bg1"/>
                </a:solidFill>
              </a:rPr>
            </a:br>
            <a:r>
              <a:rPr lang="en-NZ" sz="650" noProof="0" dirty="0">
                <a:solidFill>
                  <a:schemeClr val="bg1"/>
                </a:solidFill>
              </a:rPr>
              <a:t>[To edit, click View &gt; Slide Master &gt; Slide Master]</a:t>
            </a:r>
          </a:p>
        </p:txBody>
      </p:sp>
      <p:sp>
        <p:nvSpPr>
          <p:cNvPr id="14" name="TextBox 13"/>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a:solidFill>
                  <a:schemeClr val="bg1"/>
                </a:solidFill>
              </a:rPr>
              <a:t>Member firms and DTTL: Insert appropriate copyright</a:t>
            </a:r>
            <a:br>
              <a:rPr lang="en-NZ" sz="650" noProof="0" dirty="0">
                <a:solidFill>
                  <a:schemeClr val="bg1"/>
                </a:solidFill>
              </a:rPr>
            </a:br>
            <a:r>
              <a:rPr lang="en-NZ" sz="650" noProof="0" dirty="0">
                <a:solidFill>
                  <a:schemeClr val="bg1"/>
                </a:solidFill>
              </a:rPr>
              <a:t>[To edit, click View &gt; Slide Master &gt; Slide Master]</a:t>
            </a:r>
          </a:p>
        </p:txBody>
      </p:sp>
      <p:sp>
        <p:nvSpPr>
          <p:cNvPr id="15" name="TextBox 14"/>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NZ"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a:solidFill>
                  <a:schemeClr val="bg1"/>
                </a:solidFill>
              </a:rPr>
              <a:t>Presentation title</a:t>
            </a:r>
            <a:br>
              <a:rPr lang="en-NZ" sz="650" noProof="0" dirty="0">
                <a:solidFill>
                  <a:schemeClr val="bg1"/>
                </a:solidFill>
              </a:rPr>
            </a:br>
            <a:r>
              <a:rPr lang="en-NZ" sz="650" noProof="0" dirty="0">
                <a:solidFill>
                  <a:schemeClr val="bg1"/>
                </a:solidFill>
              </a:rPr>
              <a:t>[To edit, click View &gt; Slide Master &gt; Slide Master]</a:t>
            </a:r>
          </a:p>
        </p:txBody>
      </p:sp>
      <p:sp>
        <p:nvSpPr>
          <p:cNvPr id="11" name="TextBox 10"/>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a:solidFill>
                  <a:schemeClr val="bg1"/>
                </a:solidFill>
              </a:rPr>
              <a:t>Member firms and DTTL: Insert appropriate copyright</a:t>
            </a:r>
            <a:br>
              <a:rPr lang="en-NZ" sz="650" noProof="0" dirty="0">
                <a:solidFill>
                  <a:schemeClr val="bg1"/>
                </a:solidFill>
              </a:rPr>
            </a:br>
            <a:r>
              <a:rPr lang="en-NZ" sz="650" noProof="0" dirty="0">
                <a:solidFill>
                  <a:schemeClr val="bg1"/>
                </a:solidFill>
              </a:rPr>
              <a:t>[To edit, click View &gt; Slide Master &gt; Slide Master]</a:t>
            </a:r>
          </a:p>
        </p:txBody>
      </p:sp>
      <p:sp>
        <p:nvSpPr>
          <p:cNvPr id="12" name="TextBox 11"/>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NZ"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a:solidFill>
                  <a:schemeClr val="bg1"/>
                </a:solidFill>
              </a:rPr>
              <a:t>Presentation title</a:t>
            </a:r>
            <a:br>
              <a:rPr lang="en-NZ" sz="650" noProof="0" dirty="0">
                <a:solidFill>
                  <a:schemeClr val="bg1"/>
                </a:solidFill>
              </a:rPr>
            </a:br>
            <a:r>
              <a:rPr lang="en-NZ" sz="650" noProof="0" dirty="0">
                <a:solidFill>
                  <a:schemeClr val="bg1"/>
                </a:solidFill>
              </a:rPr>
              <a:t>[To edit, click View &gt; Slide Master &gt; Slide Master]</a:t>
            </a:r>
          </a:p>
        </p:txBody>
      </p:sp>
      <p:sp>
        <p:nvSpPr>
          <p:cNvPr id="11" name="TextBox 10"/>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a:solidFill>
                  <a:schemeClr val="bg1"/>
                </a:solidFill>
              </a:rPr>
              <a:t>Member firms and DTTL: Insert appropriate copyright</a:t>
            </a:r>
            <a:br>
              <a:rPr lang="en-NZ" sz="650" noProof="0" dirty="0">
                <a:solidFill>
                  <a:schemeClr val="bg1"/>
                </a:solidFill>
              </a:rPr>
            </a:br>
            <a:r>
              <a:rPr lang="en-NZ" sz="650" noProof="0" dirty="0">
                <a:solidFill>
                  <a:schemeClr val="bg1"/>
                </a:solidFill>
              </a:rPr>
              <a:t>[To edit, click View &gt; Slide Master &gt; Slide Master]</a:t>
            </a:r>
          </a:p>
        </p:txBody>
      </p:sp>
      <p:sp>
        <p:nvSpPr>
          <p:cNvPr id="12" name="TextBox 11"/>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NZ"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a:solidFill>
                  <a:schemeClr val="bg1"/>
                </a:solidFill>
              </a:rPr>
              <a:t>Presentation title</a:t>
            </a:r>
            <a:br>
              <a:rPr lang="en-NZ" sz="650" noProof="0" dirty="0">
                <a:solidFill>
                  <a:schemeClr val="bg1"/>
                </a:solidFill>
              </a:rPr>
            </a:br>
            <a:r>
              <a:rPr lang="en-NZ" sz="650" noProof="0" dirty="0">
                <a:solidFill>
                  <a:schemeClr val="bg1"/>
                </a:solidFill>
              </a:rPr>
              <a:t>[To edit, click View &gt; Slide Master &gt; Slide Master]</a:t>
            </a:r>
          </a:p>
        </p:txBody>
      </p:sp>
      <p:sp>
        <p:nvSpPr>
          <p:cNvPr id="11" name="TextBox 10"/>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a:solidFill>
                  <a:schemeClr val="bg1"/>
                </a:solidFill>
              </a:rPr>
              <a:t>Member firms and DTTL: Insert appropriate copyright</a:t>
            </a:r>
            <a:br>
              <a:rPr lang="en-NZ" sz="650" noProof="0" dirty="0">
                <a:solidFill>
                  <a:schemeClr val="bg1"/>
                </a:solidFill>
              </a:rPr>
            </a:br>
            <a:r>
              <a:rPr lang="en-NZ" sz="650" noProof="0" dirty="0">
                <a:solidFill>
                  <a:schemeClr val="bg1"/>
                </a:solidFill>
              </a:rPr>
              <a:t>[To edit, click View &gt; Slide Master &gt; Slide Master]</a:t>
            </a:r>
          </a:p>
        </p:txBody>
      </p:sp>
      <p:sp>
        <p:nvSpPr>
          <p:cNvPr id="12" name="TextBox 11"/>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ext uri="{D42A27DB-BD31-4B8C-83A1-F6EECF244321}">
                <p14:modId xmlns:p14="http://schemas.microsoft.com/office/powerpoint/2010/main" val="1668918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0"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a:t>Click to edit Master title style</a:t>
            </a:r>
            <a:endParaRPr lang="en-NZ" noProof="0" dirty="0"/>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NZ" noProof="0" dirty="0"/>
          </a:p>
        </p:txBody>
      </p:sp>
      <p:sp>
        <p:nvSpPr>
          <p:cNvPr id="3" name="TextBox 2"/>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tx1"/>
                </a:solidFill>
              </a:rPr>
              <a:pPr marL="0" indent="0" algn="r">
                <a:spcBef>
                  <a:spcPts val="600"/>
                </a:spcBef>
                <a:buSzPct val="100000"/>
                <a:buFont typeface="Arial"/>
                <a:buNone/>
              </a:pPr>
              <a:t>‹#›</a:t>
            </a:fld>
            <a:endParaRPr lang="en-NZ"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6" r:id="rId3"/>
    <p:sldLayoutId id="2147483755"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0" r:id="rId41"/>
  </p:sldLayoutIdLst>
  <p:transition>
    <p:fade/>
  </p:transition>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76238" y="5133285"/>
            <a:ext cx="6809022" cy="324000"/>
          </a:xfrm>
        </p:spPr>
        <p:txBody>
          <a:bodyPr/>
          <a:lstStyle/>
          <a:p>
            <a:r>
              <a:rPr lang="en-NZ" dirty="0"/>
              <a:t>Future of Charities and Tax – a Māori Perspective </a:t>
            </a:r>
          </a:p>
        </p:txBody>
      </p:sp>
      <p:sp>
        <p:nvSpPr>
          <p:cNvPr id="4" name="Subtitle 3"/>
          <p:cNvSpPr>
            <a:spLocks noGrp="1"/>
          </p:cNvSpPr>
          <p:nvPr>
            <p:ph type="subTitle" idx="1"/>
          </p:nvPr>
        </p:nvSpPr>
        <p:spPr>
          <a:xfrm>
            <a:off x="376238" y="5873440"/>
            <a:ext cx="4194008" cy="262971"/>
          </a:xfrm>
        </p:spPr>
        <p:txBody>
          <a:bodyPr/>
          <a:lstStyle/>
          <a:p>
            <a:r>
              <a:rPr lang="en-NZ" dirty="0"/>
              <a:t>Mark Lash</a:t>
            </a:r>
          </a:p>
          <a:p>
            <a:r>
              <a:rPr lang="en-NZ" sz="1100" dirty="0"/>
              <a:t>Partner, Deloitte</a:t>
            </a:r>
            <a:endParaRPr lang="en-NZ" dirty="0"/>
          </a:p>
        </p:txBody>
      </p:sp>
      <p:sp>
        <p:nvSpPr>
          <p:cNvPr id="5" name="Text Placeholder 4"/>
          <p:cNvSpPr>
            <a:spLocks noGrp="1"/>
          </p:cNvSpPr>
          <p:nvPr>
            <p:ph type="body" sz="quarter" idx="10"/>
          </p:nvPr>
        </p:nvSpPr>
        <p:spPr/>
        <p:txBody>
          <a:bodyPr/>
          <a:lstStyle/>
          <a:p>
            <a:r>
              <a:rPr lang="en-NZ" dirty="0"/>
              <a:t>April 2019</a:t>
            </a:r>
          </a:p>
        </p:txBody>
      </p:sp>
      <p:pic>
        <p:nvPicPr>
          <p:cNvPr id="8" name="Picture Placeholder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5" r="15"/>
          <a:stretch>
            <a:fillRect/>
          </a:stretch>
        </p:blipFill>
        <p:spPr>
          <a:xfrm>
            <a:off x="2055954" y="149440"/>
            <a:ext cx="5400000" cy="5400000"/>
          </a:xfrm>
        </p:spPr>
      </p:pic>
    </p:spTree>
    <p:extLst>
      <p:ext uri="{BB962C8B-B14F-4D97-AF65-F5344CB8AC3E}">
        <p14:creationId xmlns:p14="http://schemas.microsoft.com/office/powerpoint/2010/main" val="37619961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noProof="0" dirty="0"/>
              <a:t>Iwi Group Structure and key roles</a:t>
            </a:r>
          </a:p>
        </p:txBody>
      </p:sp>
      <p:grpSp>
        <p:nvGrpSpPr>
          <p:cNvPr id="2" name="Group 4"/>
          <p:cNvGrpSpPr>
            <a:grpSpLocks noChangeAspect="1"/>
          </p:cNvGrpSpPr>
          <p:nvPr/>
        </p:nvGrpSpPr>
        <p:grpSpPr bwMode="auto">
          <a:xfrm>
            <a:off x="320675" y="650875"/>
            <a:ext cx="8428038" cy="5497513"/>
            <a:chOff x="202" y="410"/>
            <a:chExt cx="5309" cy="3463"/>
          </a:xfrm>
        </p:grpSpPr>
        <p:sp>
          <p:nvSpPr>
            <p:cNvPr id="4" name="AutoShape 3"/>
            <p:cNvSpPr>
              <a:spLocks noChangeAspect="1" noChangeArrowheads="1" noTextEdit="1"/>
            </p:cNvSpPr>
            <p:nvPr/>
          </p:nvSpPr>
          <p:spPr bwMode="auto">
            <a:xfrm>
              <a:off x="202" y="410"/>
              <a:ext cx="5309" cy="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 name="Rectangle 5"/>
            <p:cNvSpPr>
              <a:spLocks noChangeArrowheads="1"/>
            </p:cNvSpPr>
            <p:nvPr/>
          </p:nvSpPr>
          <p:spPr bwMode="auto">
            <a:xfrm>
              <a:off x="202" y="41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Freeform 6"/>
            <p:cNvSpPr>
              <a:spLocks noEditPoints="1"/>
            </p:cNvSpPr>
            <p:nvPr/>
          </p:nvSpPr>
          <p:spPr bwMode="auto">
            <a:xfrm>
              <a:off x="3937" y="1496"/>
              <a:ext cx="351" cy="4"/>
            </a:xfrm>
            <a:custGeom>
              <a:avLst/>
              <a:gdLst>
                <a:gd name="T0" fmla="*/ 16 w 351"/>
                <a:gd name="T1" fmla="*/ 0 h 4"/>
                <a:gd name="T2" fmla="*/ 0 w 351"/>
                <a:gd name="T3" fmla="*/ 4 h 4"/>
                <a:gd name="T4" fmla="*/ 28 w 351"/>
                <a:gd name="T5" fmla="*/ 0 h 4"/>
                <a:gd name="T6" fmla="*/ 44 w 351"/>
                <a:gd name="T7" fmla="*/ 4 h 4"/>
                <a:gd name="T8" fmla="*/ 28 w 351"/>
                <a:gd name="T9" fmla="*/ 0 h 4"/>
                <a:gd name="T10" fmla="*/ 72 w 351"/>
                <a:gd name="T11" fmla="*/ 0 h 4"/>
                <a:gd name="T12" fmla="*/ 56 w 351"/>
                <a:gd name="T13" fmla="*/ 4 h 4"/>
                <a:gd name="T14" fmla="*/ 84 w 351"/>
                <a:gd name="T15" fmla="*/ 0 h 4"/>
                <a:gd name="T16" fmla="*/ 100 w 351"/>
                <a:gd name="T17" fmla="*/ 4 h 4"/>
                <a:gd name="T18" fmla="*/ 84 w 351"/>
                <a:gd name="T19" fmla="*/ 0 h 4"/>
                <a:gd name="T20" fmla="*/ 128 w 351"/>
                <a:gd name="T21" fmla="*/ 0 h 4"/>
                <a:gd name="T22" fmla="*/ 112 w 351"/>
                <a:gd name="T23" fmla="*/ 4 h 4"/>
                <a:gd name="T24" fmla="*/ 140 w 351"/>
                <a:gd name="T25" fmla="*/ 0 h 4"/>
                <a:gd name="T26" fmla="*/ 155 w 351"/>
                <a:gd name="T27" fmla="*/ 4 h 4"/>
                <a:gd name="T28" fmla="*/ 140 w 351"/>
                <a:gd name="T29" fmla="*/ 0 h 4"/>
                <a:gd name="T30" fmla="*/ 183 w 351"/>
                <a:gd name="T31" fmla="*/ 0 h 4"/>
                <a:gd name="T32" fmla="*/ 167 w 351"/>
                <a:gd name="T33" fmla="*/ 4 h 4"/>
                <a:gd name="T34" fmla="*/ 195 w 351"/>
                <a:gd name="T35" fmla="*/ 0 h 4"/>
                <a:gd name="T36" fmla="*/ 211 w 351"/>
                <a:gd name="T37" fmla="*/ 4 h 4"/>
                <a:gd name="T38" fmla="*/ 195 w 351"/>
                <a:gd name="T39" fmla="*/ 0 h 4"/>
                <a:gd name="T40" fmla="*/ 239 w 351"/>
                <a:gd name="T41" fmla="*/ 0 h 4"/>
                <a:gd name="T42" fmla="*/ 223 w 351"/>
                <a:gd name="T43" fmla="*/ 4 h 4"/>
                <a:gd name="T44" fmla="*/ 251 w 351"/>
                <a:gd name="T45" fmla="*/ 0 h 4"/>
                <a:gd name="T46" fmla="*/ 267 w 351"/>
                <a:gd name="T47" fmla="*/ 4 h 4"/>
                <a:gd name="T48" fmla="*/ 251 w 351"/>
                <a:gd name="T49" fmla="*/ 0 h 4"/>
                <a:gd name="T50" fmla="*/ 295 w 351"/>
                <a:gd name="T51" fmla="*/ 0 h 4"/>
                <a:gd name="T52" fmla="*/ 279 w 351"/>
                <a:gd name="T53" fmla="*/ 4 h 4"/>
                <a:gd name="T54" fmla="*/ 307 w 351"/>
                <a:gd name="T55" fmla="*/ 0 h 4"/>
                <a:gd name="T56" fmla="*/ 323 w 351"/>
                <a:gd name="T57" fmla="*/ 4 h 4"/>
                <a:gd name="T58" fmla="*/ 307 w 351"/>
                <a:gd name="T59" fmla="*/ 0 h 4"/>
                <a:gd name="T60" fmla="*/ 351 w 351"/>
                <a:gd name="T61" fmla="*/ 0 h 4"/>
                <a:gd name="T62" fmla="*/ 335 w 351"/>
                <a:gd name="T6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4">
                  <a:moveTo>
                    <a:pt x="0" y="0"/>
                  </a:moveTo>
                  <a:lnTo>
                    <a:pt x="16" y="0"/>
                  </a:lnTo>
                  <a:lnTo>
                    <a:pt x="16" y="4"/>
                  </a:lnTo>
                  <a:lnTo>
                    <a:pt x="0" y="4"/>
                  </a:lnTo>
                  <a:lnTo>
                    <a:pt x="0" y="0"/>
                  </a:lnTo>
                  <a:close/>
                  <a:moveTo>
                    <a:pt x="28" y="0"/>
                  </a:moveTo>
                  <a:lnTo>
                    <a:pt x="44" y="0"/>
                  </a:lnTo>
                  <a:lnTo>
                    <a:pt x="44" y="4"/>
                  </a:lnTo>
                  <a:lnTo>
                    <a:pt x="28" y="4"/>
                  </a:lnTo>
                  <a:lnTo>
                    <a:pt x="28" y="0"/>
                  </a:lnTo>
                  <a:close/>
                  <a:moveTo>
                    <a:pt x="56" y="0"/>
                  </a:moveTo>
                  <a:lnTo>
                    <a:pt x="72" y="0"/>
                  </a:lnTo>
                  <a:lnTo>
                    <a:pt x="72" y="4"/>
                  </a:lnTo>
                  <a:lnTo>
                    <a:pt x="56" y="4"/>
                  </a:lnTo>
                  <a:lnTo>
                    <a:pt x="56" y="0"/>
                  </a:lnTo>
                  <a:close/>
                  <a:moveTo>
                    <a:pt x="84" y="0"/>
                  </a:moveTo>
                  <a:lnTo>
                    <a:pt x="100" y="0"/>
                  </a:lnTo>
                  <a:lnTo>
                    <a:pt x="100" y="4"/>
                  </a:lnTo>
                  <a:lnTo>
                    <a:pt x="84" y="4"/>
                  </a:lnTo>
                  <a:lnTo>
                    <a:pt x="84" y="0"/>
                  </a:lnTo>
                  <a:close/>
                  <a:moveTo>
                    <a:pt x="112" y="0"/>
                  </a:moveTo>
                  <a:lnTo>
                    <a:pt x="128" y="0"/>
                  </a:lnTo>
                  <a:lnTo>
                    <a:pt x="128" y="4"/>
                  </a:lnTo>
                  <a:lnTo>
                    <a:pt x="112" y="4"/>
                  </a:lnTo>
                  <a:lnTo>
                    <a:pt x="112" y="0"/>
                  </a:lnTo>
                  <a:close/>
                  <a:moveTo>
                    <a:pt x="140" y="0"/>
                  </a:moveTo>
                  <a:lnTo>
                    <a:pt x="155" y="0"/>
                  </a:lnTo>
                  <a:lnTo>
                    <a:pt x="155" y="4"/>
                  </a:lnTo>
                  <a:lnTo>
                    <a:pt x="140" y="4"/>
                  </a:lnTo>
                  <a:lnTo>
                    <a:pt x="140" y="0"/>
                  </a:lnTo>
                  <a:close/>
                  <a:moveTo>
                    <a:pt x="167" y="0"/>
                  </a:moveTo>
                  <a:lnTo>
                    <a:pt x="183" y="0"/>
                  </a:lnTo>
                  <a:lnTo>
                    <a:pt x="183" y="4"/>
                  </a:lnTo>
                  <a:lnTo>
                    <a:pt x="167" y="4"/>
                  </a:lnTo>
                  <a:lnTo>
                    <a:pt x="167" y="0"/>
                  </a:lnTo>
                  <a:close/>
                  <a:moveTo>
                    <a:pt x="195" y="0"/>
                  </a:moveTo>
                  <a:lnTo>
                    <a:pt x="211" y="0"/>
                  </a:lnTo>
                  <a:lnTo>
                    <a:pt x="211" y="4"/>
                  </a:lnTo>
                  <a:lnTo>
                    <a:pt x="195" y="4"/>
                  </a:lnTo>
                  <a:lnTo>
                    <a:pt x="195" y="0"/>
                  </a:lnTo>
                  <a:close/>
                  <a:moveTo>
                    <a:pt x="223" y="0"/>
                  </a:moveTo>
                  <a:lnTo>
                    <a:pt x="239" y="0"/>
                  </a:lnTo>
                  <a:lnTo>
                    <a:pt x="239" y="4"/>
                  </a:lnTo>
                  <a:lnTo>
                    <a:pt x="223" y="4"/>
                  </a:lnTo>
                  <a:lnTo>
                    <a:pt x="223" y="0"/>
                  </a:lnTo>
                  <a:close/>
                  <a:moveTo>
                    <a:pt x="251" y="0"/>
                  </a:moveTo>
                  <a:lnTo>
                    <a:pt x="267" y="0"/>
                  </a:lnTo>
                  <a:lnTo>
                    <a:pt x="267" y="4"/>
                  </a:lnTo>
                  <a:lnTo>
                    <a:pt x="251" y="4"/>
                  </a:lnTo>
                  <a:lnTo>
                    <a:pt x="251" y="0"/>
                  </a:lnTo>
                  <a:close/>
                  <a:moveTo>
                    <a:pt x="279" y="0"/>
                  </a:moveTo>
                  <a:lnTo>
                    <a:pt x="295" y="0"/>
                  </a:lnTo>
                  <a:lnTo>
                    <a:pt x="295" y="4"/>
                  </a:lnTo>
                  <a:lnTo>
                    <a:pt x="279" y="4"/>
                  </a:lnTo>
                  <a:lnTo>
                    <a:pt x="279" y="0"/>
                  </a:lnTo>
                  <a:close/>
                  <a:moveTo>
                    <a:pt x="307" y="0"/>
                  </a:moveTo>
                  <a:lnTo>
                    <a:pt x="323" y="0"/>
                  </a:lnTo>
                  <a:lnTo>
                    <a:pt x="323" y="4"/>
                  </a:lnTo>
                  <a:lnTo>
                    <a:pt x="307" y="4"/>
                  </a:lnTo>
                  <a:lnTo>
                    <a:pt x="307" y="0"/>
                  </a:lnTo>
                  <a:close/>
                  <a:moveTo>
                    <a:pt x="335" y="0"/>
                  </a:moveTo>
                  <a:lnTo>
                    <a:pt x="351" y="0"/>
                  </a:lnTo>
                  <a:lnTo>
                    <a:pt x="351" y="4"/>
                  </a:lnTo>
                  <a:lnTo>
                    <a:pt x="335" y="4"/>
                  </a:lnTo>
                  <a:lnTo>
                    <a:pt x="335" y="0"/>
                  </a:ln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7" name="Line 7"/>
            <p:cNvSpPr>
              <a:spLocks noChangeShapeType="1"/>
            </p:cNvSpPr>
            <p:nvPr/>
          </p:nvSpPr>
          <p:spPr bwMode="auto">
            <a:xfrm>
              <a:off x="3937" y="1226"/>
              <a:ext cx="362" cy="0"/>
            </a:xfrm>
            <a:prstGeom prst="line">
              <a:avLst/>
            </a:prstGeom>
            <a:noFill/>
            <a:ln w="6350" cap="flat">
              <a:solidFill>
                <a:srgbClr val="5B9BD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Line 8"/>
            <p:cNvSpPr>
              <a:spLocks noChangeShapeType="1"/>
            </p:cNvSpPr>
            <p:nvPr/>
          </p:nvSpPr>
          <p:spPr bwMode="auto">
            <a:xfrm>
              <a:off x="837" y="2056"/>
              <a:ext cx="1492" cy="2"/>
            </a:xfrm>
            <a:prstGeom prst="line">
              <a:avLst/>
            </a:prstGeom>
            <a:noFill/>
            <a:ln w="6350" cap="flat">
              <a:solidFill>
                <a:srgbClr val="5B9BD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Line 9"/>
            <p:cNvSpPr>
              <a:spLocks noChangeShapeType="1"/>
            </p:cNvSpPr>
            <p:nvPr/>
          </p:nvSpPr>
          <p:spPr bwMode="auto">
            <a:xfrm>
              <a:off x="837" y="2056"/>
              <a:ext cx="0" cy="410"/>
            </a:xfrm>
            <a:prstGeom prst="line">
              <a:avLst/>
            </a:prstGeom>
            <a:noFill/>
            <a:ln w="6350" cap="flat">
              <a:solidFill>
                <a:srgbClr val="5B9BD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1" name="Line 10"/>
            <p:cNvSpPr>
              <a:spLocks noChangeShapeType="1"/>
            </p:cNvSpPr>
            <p:nvPr/>
          </p:nvSpPr>
          <p:spPr bwMode="auto">
            <a:xfrm>
              <a:off x="2329" y="1744"/>
              <a:ext cx="0" cy="312"/>
            </a:xfrm>
            <a:prstGeom prst="line">
              <a:avLst/>
            </a:prstGeom>
            <a:noFill/>
            <a:ln w="6350" cap="flat">
              <a:solidFill>
                <a:srgbClr val="5B9BD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2" name="Freeform 11"/>
            <p:cNvSpPr>
              <a:spLocks noEditPoints="1"/>
            </p:cNvSpPr>
            <p:nvPr/>
          </p:nvSpPr>
          <p:spPr bwMode="auto">
            <a:xfrm>
              <a:off x="3051" y="1778"/>
              <a:ext cx="5" cy="312"/>
            </a:xfrm>
            <a:custGeom>
              <a:avLst/>
              <a:gdLst>
                <a:gd name="T0" fmla="*/ 5 w 5"/>
                <a:gd name="T1" fmla="*/ 0 h 312"/>
                <a:gd name="T2" fmla="*/ 5 w 5"/>
                <a:gd name="T3" fmla="*/ 16 h 312"/>
                <a:gd name="T4" fmla="*/ 1 w 5"/>
                <a:gd name="T5" fmla="*/ 16 h 312"/>
                <a:gd name="T6" fmla="*/ 1 w 5"/>
                <a:gd name="T7" fmla="*/ 0 h 312"/>
                <a:gd name="T8" fmla="*/ 5 w 5"/>
                <a:gd name="T9" fmla="*/ 0 h 312"/>
                <a:gd name="T10" fmla="*/ 5 w 5"/>
                <a:gd name="T11" fmla="*/ 28 h 312"/>
                <a:gd name="T12" fmla="*/ 5 w 5"/>
                <a:gd name="T13" fmla="*/ 44 h 312"/>
                <a:gd name="T14" fmla="*/ 1 w 5"/>
                <a:gd name="T15" fmla="*/ 44 h 312"/>
                <a:gd name="T16" fmla="*/ 1 w 5"/>
                <a:gd name="T17" fmla="*/ 28 h 312"/>
                <a:gd name="T18" fmla="*/ 5 w 5"/>
                <a:gd name="T19" fmla="*/ 28 h 312"/>
                <a:gd name="T20" fmla="*/ 5 w 5"/>
                <a:gd name="T21" fmla="*/ 56 h 312"/>
                <a:gd name="T22" fmla="*/ 5 w 5"/>
                <a:gd name="T23" fmla="*/ 72 h 312"/>
                <a:gd name="T24" fmla="*/ 1 w 5"/>
                <a:gd name="T25" fmla="*/ 72 h 312"/>
                <a:gd name="T26" fmla="*/ 1 w 5"/>
                <a:gd name="T27" fmla="*/ 56 h 312"/>
                <a:gd name="T28" fmla="*/ 5 w 5"/>
                <a:gd name="T29" fmla="*/ 56 h 312"/>
                <a:gd name="T30" fmla="*/ 5 w 5"/>
                <a:gd name="T31" fmla="*/ 84 h 312"/>
                <a:gd name="T32" fmla="*/ 4 w 5"/>
                <a:gd name="T33" fmla="*/ 100 h 312"/>
                <a:gd name="T34" fmla="*/ 0 w 5"/>
                <a:gd name="T35" fmla="*/ 100 h 312"/>
                <a:gd name="T36" fmla="*/ 0 w 5"/>
                <a:gd name="T37" fmla="*/ 84 h 312"/>
                <a:gd name="T38" fmla="*/ 5 w 5"/>
                <a:gd name="T39" fmla="*/ 84 h 312"/>
                <a:gd name="T40" fmla="*/ 4 w 5"/>
                <a:gd name="T41" fmla="*/ 112 h 312"/>
                <a:gd name="T42" fmla="*/ 4 w 5"/>
                <a:gd name="T43" fmla="*/ 128 h 312"/>
                <a:gd name="T44" fmla="*/ 0 w 5"/>
                <a:gd name="T45" fmla="*/ 128 h 312"/>
                <a:gd name="T46" fmla="*/ 0 w 5"/>
                <a:gd name="T47" fmla="*/ 112 h 312"/>
                <a:gd name="T48" fmla="*/ 4 w 5"/>
                <a:gd name="T49" fmla="*/ 112 h 312"/>
                <a:gd name="T50" fmla="*/ 4 w 5"/>
                <a:gd name="T51" fmla="*/ 140 h 312"/>
                <a:gd name="T52" fmla="*/ 4 w 5"/>
                <a:gd name="T53" fmla="*/ 156 h 312"/>
                <a:gd name="T54" fmla="*/ 0 w 5"/>
                <a:gd name="T55" fmla="*/ 156 h 312"/>
                <a:gd name="T56" fmla="*/ 0 w 5"/>
                <a:gd name="T57" fmla="*/ 140 h 312"/>
                <a:gd name="T58" fmla="*/ 4 w 5"/>
                <a:gd name="T59" fmla="*/ 140 h 312"/>
                <a:gd name="T60" fmla="*/ 4 w 5"/>
                <a:gd name="T61" fmla="*/ 168 h 312"/>
                <a:gd name="T62" fmla="*/ 4 w 5"/>
                <a:gd name="T63" fmla="*/ 184 h 312"/>
                <a:gd name="T64" fmla="*/ 0 w 5"/>
                <a:gd name="T65" fmla="*/ 184 h 312"/>
                <a:gd name="T66" fmla="*/ 0 w 5"/>
                <a:gd name="T67" fmla="*/ 168 h 312"/>
                <a:gd name="T68" fmla="*/ 4 w 5"/>
                <a:gd name="T69" fmla="*/ 168 h 312"/>
                <a:gd name="T70" fmla="*/ 4 w 5"/>
                <a:gd name="T71" fmla="*/ 196 h 312"/>
                <a:gd name="T72" fmla="*/ 4 w 5"/>
                <a:gd name="T73" fmla="*/ 212 h 312"/>
                <a:gd name="T74" fmla="*/ 0 w 5"/>
                <a:gd name="T75" fmla="*/ 212 h 312"/>
                <a:gd name="T76" fmla="*/ 0 w 5"/>
                <a:gd name="T77" fmla="*/ 196 h 312"/>
                <a:gd name="T78" fmla="*/ 4 w 5"/>
                <a:gd name="T79" fmla="*/ 196 h 312"/>
                <a:gd name="T80" fmla="*/ 4 w 5"/>
                <a:gd name="T81" fmla="*/ 224 h 312"/>
                <a:gd name="T82" fmla="*/ 4 w 5"/>
                <a:gd name="T83" fmla="*/ 240 h 312"/>
                <a:gd name="T84" fmla="*/ 0 w 5"/>
                <a:gd name="T85" fmla="*/ 240 h 312"/>
                <a:gd name="T86" fmla="*/ 0 w 5"/>
                <a:gd name="T87" fmla="*/ 224 h 312"/>
                <a:gd name="T88" fmla="*/ 4 w 5"/>
                <a:gd name="T89" fmla="*/ 224 h 312"/>
                <a:gd name="T90" fmla="*/ 4 w 5"/>
                <a:gd name="T91" fmla="*/ 252 h 312"/>
                <a:gd name="T92" fmla="*/ 4 w 5"/>
                <a:gd name="T93" fmla="*/ 268 h 312"/>
                <a:gd name="T94" fmla="*/ 0 w 5"/>
                <a:gd name="T95" fmla="*/ 268 h 312"/>
                <a:gd name="T96" fmla="*/ 0 w 5"/>
                <a:gd name="T97" fmla="*/ 252 h 312"/>
                <a:gd name="T98" fmla="*/ 4 w 5"/>
                <a:gd name="T99" fmla="*/ 252 h 312"/>
                <a:gd name="T100" fmla="*/ 4 w 5"/>
                <a:gd name="T101" fmla="*/ 280 h 312"/>
                <a:gd name="T102" fmla="*/ 4 w 5"/>
                <a:gd name="T103" fmla="*/ 296 h 312"/>
                <a:gd name="T104" fmla="*/ 0 w 5"/>
                <a:gd name="T105" fmla="*/ 296 h 312"/>
                <a:gd name="T106" fmla="*/ 0 w 5"/>
                <a:gd name="T107" fmla="*/ 280 h 312"/>
                <a:gd name="T108" fmla="*/ 4 w 5"/>
                <a:gd name="T109" fmla="*/ 280 h 312"/>
                <a:gd name="T110" fmla="*/ 4 w 5"/>
                <a:gd name="T111" fmla="*/ 308 h 312"/>
                <a:gd name="T112" fmla="*/ 4 w 5"/>
                <a:gd name="T113" fmla="*/ 312 h 312"/>
                <a:gd name="T114" fmla="*/ 0 w 5"/>
                <a:gd name="T115" fmla="*/ 312 h 312"/>
                <a:gd name="T116" fmla="*/ 0 w 5"/>
                <a:gd name="T117" fmla="*/ 308 h 312"/>
                <a:gd name="T118" fmla="*/ 4 w 5"/>
                <a:gd name="T119" fmla="*/ 3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 h="312">
                  <a:moveTo>
                    <a:pt x="5" y="0"/>
                  </a:moveTo>
                  <a:lnTo>
                    <a:pt x="5" y="16"/>
                  </a:lnTo>
                  <a:lnTo>
                    <a:pt x="1" y="16"/>
                  </a:lnTo>
                  <a:lnTo>
                    <a:pt x="1" y="0"/>
                  </a:lnTo>
                  <a:lnTo>
                    <a:pt x="5" y="0"/>
                  </a:lnTo>
                  <a:close/>
                  <a:moveTo>
                    <a:pt x="5" y="28"/>
                  </a:moveTo>
                  <a:lnTo>
                    <a:pt x="5" y="44"/>
                  </a:lnTo>
                  <a:lnTo>
                    <a:pt x="1" y="44"/>
                  </a:lnTo>
                  <a:lnTo>
                    <a:pt x="1" y="28"/>
                  </a:lnTo>
                  <a:lnTo>
                    <a:pt x="5" y="28"/>
                  </a:lnTo>
                  <a:close/>
                  <a:moveTo>
                    <a:pt x="5" y="56"/>
                  </a:moveTo>
                  <a:lnTo>
                    <a:pt x="5" y="72"/>
                  </a:lnTo>
                  <a:lnTo>
                    <a:pt x="1" y="72"/>
                  </a:lnTo>
                  <a:lnTo>
                    <a:pt x="1" y="56"/>
                  </a:lnTo>
                  <a:lnTo>
                    <a:pt x="5" y="56"/>
                  </a:lnTo>
                  <a:close/>
                  <a:moveTo>
                    <a:pt x="5" y="84"/>
                  </a:moveTo>
                  <a:lnTo>
                    <a:pt x="4" y="100"/>
                  </a:lnTo>
                  <a:lnTo>
                    <a:pt x="0" y="100"/>
                  </a:lnTo>
                  <a:lnTo>
                    <a:pt x="0" y="84"/>
                  </a:lnTo>
                  <a:lnTo>
                    <a:pt x="5" y="84"/>
                  </a:lnTo>
                  <a:close/>
                  <a:moveTo>
                    <a:pt x="4" y="112"/>
                  </a:moveTo>
                  <a:lnTo>
                    <a:pt x="4" y="128"/>
                  </a:lnTo>
                  <a:lnTo>
                    <a:pt x="0" y="128"/>
                  </a:lnTo>
                  <a:lnTo>
                    <a:pt x="0" y="112"/>
                  </a:lnTo>
                  <a:lnTo>
                    <a:pt x="4" y="112"/>
                  </a:lnTo>
                  <a:close/>
                  <a:moveTo>
                    <a:pt x="4" y="140"/>
                  </a:moveTo>
                  <a:lnTo>
                    <a:pt x="4" y="156"/>
                  </a:lnTo>
                  <a:lnTo>
                    <a:pt x="0" y="156"/>
                  </a:lnTo>
                  <a:lnTo>
                    <a:pt x="0" y="140"/>
                  </a:lnTo>
                  <a:lnTo>
                    <a:pt x="4" y="140"/>
                  </a:lnTo>
                  <a:close/>
                  <a:moveTo>
                    <a:pt x="4" y="168"/>
                  </a:moveTo>
                  <a:lnTo>
                    <a:pt x="4" y="184"/>
                  </a:lnTo>
                  <a:lnTo>
                    <a:pt x="0" y="184"/>
                  </a:lnTo>
                  <a:lnTo>
                    <a:pt x="0" y="168"/>
                  </a:lnTo>
                  <a:lnTo>
                    <a:pt x="4" y="168"/>
                  </a:lnTo>
                  <a:close/>
                  <a:moveTo>
                    <a:pt x="4" y="196"/>
                  </a:moveTo>
                  <a:lnTo>
                    <a:pt x="4" y="212"/>
                  </a:lnTo>
                  <a:lnTo>
                    <a:pt x="0" y="212"/>
                  </a:lnTo>
                  <a:lnTo>
                    <a:pt x="0" y="196"/>
                  </a:lnTo>
                  <a:lnTo>
                    <a:pt x="4" y="196"/>
                  </a:lnTo>
                  <a:close/>
                  <a:moveTo>
                    <a:pt x="4" y="224"/>
                  </a:moveTo>
                  <a:lnTo>
                    <a:pt x="4" y="240"/>
                  </a:lnTo>
                  <a:lnTo>
                    <a:pt x="0" y="240"/>
                  </a:lnTo>
                  <a:lnTo>
                    <a:pt x="0" y="224"/>
                  </a:lnTo>
                  <a:lnTo>
                    <a:pt x="4" y="224"/>
                  </a:lnTo>
                  <a:close/>
                  <a:moveTo>
                    <a:pt x="4" y="252"/>
                  </a:moveTo>
                  <a:lnTo>
                    <a:pt x="4" y="268"/>
                  </a:lnTo>
                  <a:lnTo>
                    <a:pt x="0" y="268"/>
                  </a:lnTo>
                  <a:lnTo>
                    <a:pt x="0" y="252"/>
                  </a:lnTo>
                  <a:lnTo>
                    <a:pt x="4" y="252"/>
                  </a:lnTo>
                  <a:close/>
                  <a:moveTo>
                    <a:pt x="4" y="280"/>
                  </a:moveTo>
                  <a:lnTo>
                    <a:pt x="4" y="296"/>
                  </a:lnTo>
                  <a:lnTo>
                    <a:pt x="0" y="296"/>
                  </a:lnTo>
                  <a:lnTo>
                    <a:pt x="0" y="280"/>
                  </a:lnTo>
                  <a:lnTo>
                    <a:pt x="4" y="280"/>
                  </a:lnTo>
                  <a:close/>
                  <a:moveTo>
                    <a:pt x="4" y="308"/>
                  </a:moveTo>
                  <a:lnTo>
                    <a:pt x="4" y="312"/>
                  </a:lnTo>
                  <a:lnTo>
                    <a:pt x="0" y="312"/>
                  </a:lnTo>
                  <a:lnTo>
                    <a:pt x="0" y="308"/>
                  </a:lnTo>
                  <a:lnTo>
                    <a:pt x="4" y="308"/>
                  </a:ln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13" name="Freeform 12"/>
            <p:cNvSpPr>
              <a:spLocks noEditPoints="1"/>
            </p:cNvSpPr>
            <p:nvPr/>
          </p:nvSpPr>
          <p:spPr bwMode="auto">
            <a:xfrm>
              <a:off x="2690" y="1825"/>
              <a:ext cx="5" cy="631"/>
            </a:xfrm>
            <a:custGeom>
              <a:avLst/>
              <a:gdLst>
                <a:gd name="T0" fmla="*/ 0 w 5"/>
                <a:gd name="T1" fmla="*/ 615 h 631"/>
                <a:gd name="T2" fmla="*/ 5 w 5"/>
                <a:gd name="T3" fmla="*/ 631 h 631"/>
                <a:gd name="T4" fmla="*/ 0 w 5"/>
                <a:gd name="T5" fmla="*/ 603 h 631"/>
                <a:gd name="T6" fmla="*/ 4 w 5"/>
                <a:gd name="T7" fmla="*/ 587 h 631"/>
                <a:gd name="T8" fmla="*/ 0 w 5"/>
                <a:gd name="T9" fmla="*/ 603 h 631"/>
                <a:gd name="T10" fmla="*/ 0 w 5"/>
                <a:gd name="T11" fmla="*/ 559 h 631"/>
                <a:gd name="T12" fmla="*/ 4 w 5"/>
                <a:gd name="T13" fmla="*/ 575 h 631"/>
                <a:gd name="T14" fmla="*/ 0 w 5"/>
                <a:gd name="T15" fmla="*/ 547 h 631"/>
                <a:gd name="T16" fmla="*/ 4 w 5"/>
                <a:gd name="T17" fmla="*/ 531 h 631"/>
                <a:gd name="T18" fmla="*/ 0 w 5"/>
                <a:gd name="T19" fmla="*/ 547 h 631"/>
                <a:gd name="T20" fmla="*/ 0 w 5"/>
                <a:gd name="T21" fmla="*/ 503 h 631"/>
                <a:gd name="T22" fmla="*/ 4 w 5"/>
                <a:gd name="T23" fmla="*/ 519 h 631"/>
                <a:gd name="T24" fmla="*/ 0 w 5"/>
                <a:gd name="T25" fmla="*/ 491 h 631"/>
                <a:gd name="T26" fmla="*/ 4 w 5"/>
                <a:gd name="T27" fmla="*/ 475 h 631"/>
                <a:gd name="T28" fmla="*/ 0 w 5"/>
                <a:gd name="T29" fmla="*/ 491 h 631"/>
                <a:gd name="T30" fmla="*/ 0 w 5"/>
                <a:gd name="T31" fmla="*/ 447 h 631"/>
                <a:gd name="T32" fmla="*/ 4 w 5"/>
                <a:gd name="T33" fmla="*/ 463 h 631"/>
                <a:gd name="T34" fmla="*/ 0 w 5"/>
                <a:gd name="T35" fmla="*/ 435 h 631"/>
                <a:gd name="T36" fmla="*/ 4 w 5"/>
                <a:gd name="T37" fmla="*/ 419 h 631"/>
                <a:gd name="T38" fmla="*/ 0 w 5"/>
                <a:gd name="T39" fmla="*/ 435 h 631"/>
                <a:gd name="T40" fmla="*/ 0 w 5"/>
                <a:gd name="T41" fmla="*/ 391 h 631"/>
                <a:gd name="T42" fmla="*/ 4 w 5"/>
                <a:gd name="T43" fmla="*/ 407 h 631"/>
                <a:gd name="T44" fmla="*/ 0 w 5"/>
                <a:gd name="T45" fmla="*/ 379 h 631"/>
                <a:gd name="T46" fmla="*/ 4 w 5"/>
                <a:gd name="T47" fmla="*/ 363 h 631"/>
                <a:gd name="T48" fmla="*/ 0 w 5"/>
                <a:gd name="T49" fmla="*/ 379 h 631"/>
                <a:gd name="T50" fmla="*/ 0 w 5"/>
                <a:gd name="T51" fmla="*/ 335 h 631"/>
                <a:gd name="T52" fmla="*/ 4 w 5"/>
                <a:gd name="T53" fmla="*/ 351 h 631"/>
                <a:gd name="T54" fmla="*/ 0 w 5"/>
                <a:gd name="T55" fmla="*/ 323 h 631"/>
                <a:gd name="T56" fmla="*/ 4 w 5"/>
                <a:gd name="T57" fmla="*/ 307 h 631"/>
                <a:gd name="T58" fmla="*/ 0 w 5"/>
                <a:gd name="T59" fmla="*/ 323 h 631"/>
                <a:gd name="T60" fmla="*/ 0 w 5"/>
                <a:gd name="T61" fmla="*/ 279 h 631"/>
                <a:gd name="T62" fmla="*/ 4 w 5"/>
                <a:gd name="T63" fmla="*/ 295 h 631"/>
                <a:gd name="T64" fmla="*/ 0 w 5"/>
                <a:gd name="T65" fmla="*/ 267 h 631"/>
                <a:gd name="T66" fmla="*/ 4 w 5"/>
                <a:gd name="T67" fmla="*/ 251 h 631"/>
                <a:gd name="T68" fmla="*/ 0 w 5"/>
                <a:gd name="T69" fmla="*/ 267 h 631"/>
                <a:gd name="T70" fmla="*/ 0 w 5"/>
                <a:gd name="T71" fmla="*/ 223 h 631"/>
                <a:gd name="T72" fmla="*/ 4 w 5"/>
                <a:gd name="T73" fmla="*/ 239 h 631"/>
                <a:gd name="T74" fmla="*/ 0 w 5"/>
                <a:gd name="T75" fmla="*/ 211 h 631"/>
                <a:gd name="T76" fmla="*/ 4 w 5"/>
                <a:gd name="T77" fmla="*/ 195 h 631"/>
                <a:gd name="T78" fmla="*/ 0 w 5"/>
                <a:gd name="T79" fmla="*/ 211 h 631"/>
                <a:gd name="T80" fmla="*/ 0 w 5"/>
                <a:gd name="T81" fmla="*/ 167 h 631"/>
                <a:gd name="T82" fmla="*/ 4 w 5"/>
                <a:gd name="T83" fmla="*/ 183 h 631"/>
                <a:gd name="T84" fmla="*/ 0 w 5"/>
                <a:gd name="T85" fmla="*/ 155 h 631"/>
                <a:gd name="T86" fmla="*/ 4 w 5"/>
                <a:gd name="T87" fmla="*/ 140 h 631"/>
                <a:gd name="T88" fmla="*/ 0 w 5"/>
                <a:gd name="T89" fmla="*/ 155 h 631"/>
                <a:gd name="T90" fmla="*/ 0 w 5"/>
                <a:gd name="T91" fmla="*/ 111 h 631"/>
                <a:gd name="T92" fmla="*/ 4 w 5"/>
                <a:gd name="T93" fmla="*/ 128 h 631"/>
                <a:gd name="T94" fmla="*/ 0 w 5"/>
                <a:gd name="T95" fmla="*/ 99 h 631"/>
                <a:gd name="T96" fmla="*/ 4 w 5"/>
                <a:gd name="T97" fmla="*/ 84 h 631"/>
                <a:gd name="T98" fmla="*/ 0 w 5"/>
                <a:gd name="T99" fmla="*/ 99 h 631"/>
                <a:gd name="T100" fmla="*/ 0 w 5"/>
                <a:gd name="T101" fmla="*/ 56 h 631"/>
                <a:gd name="T102" fmla="*/ 4 w 5"/>
                <a:gd name="T103" fmla="*/ 72 h 631"/>
                <a:gd name="T104" fmla="*/ 0 w 5"/>
                <a:gd name="T105" fmla="*/ 44 h 631"/>
                <a:gd name="T106" fmla="*/ 4 w 5"/>
                <a:gd name="T107" fmla="*/ 28 h 631"/>
                <a:gd name="T108" fmla="*/ 0 w 5"/>
                <a:gd name="T109" fmla="*/ 44 h 631"/>
                <a:gd name="T110" fmla="*/ 0 w 5"/>
                <a:gd name="T111" fmla="*/ 0 h 631"/>
                <a:gd name="T112" fmla="*/ 4 w 5"/>
                <a:gd name="T113" fmla="*/ 16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 h="631">
                  <a:moveTo>
                    <a:pt x="0" y="631"/>
                  </a:moveTo>
                  <a:lnTo>
                    <a:pt x="0" y="615"/>
                  </a:lnTo>
                  <a:lnTo>
                    <a:pt x="5" y="615"/>
                  </a:lnTo>
                  <a:lnTo>
                    <a:pt x="5" y="631"/>
                  </a:lnTo>
                  <a:lnTo>
                    <a:pt x="0" y="631"/>
                  </a:lnTo>
                  <a:close/>
                  <a:moveTo>
                    <a:pt x="0" y="603"/>
                  </a:moveTo>
                  <a:lnTo>
                    <a:pt x="0" y="587"/>
                  </a:lnTo>
                  <a:lnTo>
                    <a:pt x="4" y="587"/>
                  </a:lnTo>
                  <a:lnTo>
                    <a:pt x="5" y="603"/>
                  </a:lnTo>
                  <a:lnTo>
                    <a:pt x="0" y="603"/>
                  </a:lnTo>
                  <a:close/>
                  <a:moveTo>
                    <a:pt x="0" y="575"/>
                  </a:moveTo>
                  <a:lnTo>
                    <a:pt x="0" y="559"/>
                  </a:lnTo>
                  <a:lnTo>
                    <a:pt x="4" y="559"/>
                  </a:lnTo>
                  <a:lnTo>
                    <a:pt x="4" y="575"/>
                  </a:lnTo>
                  <a:lnTo>
                    <a:pt x="0" y="575"/>
                  </a:lnTo>
                  <a:close/>
                  <a:moveTo>
                    <a:pt x="0" y="547"/>
                  </a:moveTo>
                  <a:lnTo>
                    <a:pt x="0" y="531"/>
                  </a:lnTo>
                  <a:lnTo>
                    <a:pt x="4" y="531"/>
                  </a:lnTo>
                  <a:lnTo>
                    <a:pt x="4" y="547"/>
                  </a:lnTo>
                  <a:lnTo>
                    <a:pt x="0" y="547"/>
                  </a:lnTo>
                  <a:close/>
                  <a:moveTo>
                    <a:pt x="0" y="519"/>
                  </a:moveTo>
                  <a:lnTo>
                    <a:pt x="0" y="503"/>
                  </a:lnTo>
                  <a:lnTo>
                    <a:pt x="4" y="503"/>
                  </a:lnTo>
                  <a:lnTo>
                    <a:pt x="4" y="519"/>
                  </a:lnTo>
                  <a:lnTo>
                    <a:pt x="0" y="519"/>
                  </a:lnTo>
                  <a:close/>
                  <a:moveTo>
                    <a:pt x="0" y="491"/>
                  </a:moveTo>
                  <a:lnTo>
                    <a:pt x="0" y="475"/>
                  </a:lnTo>
                  <a:lnTo>
                    <a:pt x="4" y="475"/>
                  </a:lnTo>
                  <a:lnTo>
                    <a:pt x="4" y="491"/>
                  </a:lnTo>
                  <a:lnTo>
                    <a:pt x="0" y="491"/>
                  </a:lnTo>
                  <a:close/>
                  <a:moveTo>
                    <a:pt x="0" y="463"/>
                  </a:moveTo>
                  <a:lnTo>
                    <a:pt x="0" y="447"/>
                  </a:lnTo>
                  <a:lnTo>
                    <a:pt x="4" y="447"/>
                  </a:lnTo>
                  <a:lnTo>
                    <a:pt x="4" y="463"/>
                  </a:lnTo>
                  <a:lnTo>
                    <a:pt x="0" y="463"/>
                  </a:lnTo>
                  <a:close/>
                  <a:moveTo>
                    <a:pt x="0" y="435"/>
                  </a:moveTo>
                  <a:lnTo>
                    <a:pt x="0" y="419"/>
                  </a:lnTo>
                  <a:lnTo>
                    <a:pt x="4" y="419"/>
                  </a:lnTo>
                  <a:lnTo>
                    <a:pt x="4" y="435"/>
                  </a:lnTo>
                  <a:lnTo>
                    <a:pt x="0" y="435"/>
                  </a:lnTo>
                  <a:close/>
                  <a:moveTo>
                    <a:pt x="0" y="407"/>
                  </a:moveTo>
                  <a:lnTo>
                    <a:pt x="0" y="391"/>
                  </a:lnTo>
                  <a:lnTo>
                    <a:pt x="4" y="391"/>
                  </a:lnTo>
                  <a:lnTo>
                    <a:pt x="4" y="407"/>
                  </a:lnTo>
                  <a:lnTo>
                    <a:pt x="0" y="407"/>
                  </a:lnTo>
                  <a:close/>
                  <a:moveTo>
                    <a:pt x="0" y="379"/>
                  </a:moveTo>
                  <a:lnTo>
                    <a:pt x="0" y="363"/>
                  </a:lnTo>
                  <a:lnTo>
                    <a:pt x="4" y="363"/>
                  </a:lnTo>
                  <a:lnTo>
                    <a:pt x="4" y="379"/>
                  </a:lnTo>
                  <a:lnTo>
                    <a:pt x="0" y="379"/>
                  </a:lnTo>
                  <a:close/>
                  <a:moveTo>
                    <a:pt x="0" y="351"/>
                  </a:moveTo>
                  <a:lnTo>
                    <a:pt x="0" y="335"/>
                  </a:lnTo>
                  <a:lnTo>
                    <a:pt x="4" y="335"/>
                  </a:lnTo>
                  <a:lnTo>
                    <a:pt x="4" y="351"/>
                  </a:lnTo>
                  <a:lnTo>
                    <a:pt x="0" y="351"/>
                  </a:lnTo>
                  <a:close/>
                  <a:moveTo>
                    <a:pt x="0" y="323"/>
                  </a:moveTo>
                  <a:lnTo>
                    <a:pt x="0" y="307"/>
                  </a:lnTo>
                  <a:lnTo>
                    <a:pt x="4" y="307"/>
                  </a:lnTo>
                  <a:lnTo>
                    <a:pt x="4" y="323"/>
                  </a:lnTo>
                  <a:lnTo>
                    <a:pt x="0" y="323"/>
                  </a:lnTo>
                  <a:close/>
                  <a:moveTo>
                    <a:pt x="0" y="295"/>
                  </a:moveTo>
                  <a:lnTo>
                    <a:pt x="0" y="279"/>
                  </a:lnTo>
                  <a:lnTo>
                    <a:pt x="4" y="279"/>
                  </a:lnTo>
                  <a:lnTo>
                    <a:pt x="4" y="295"/>
                  </a:lnTo>
                  <a:lnTo>
                    <a:pt x="0" y="295"/>
                  </a:lnTo>
                  <a:close/>
                  <a:moveTo>
                    <a:pt x="0" y="267"/>
                  </a:moveTo>
                  <a:lnTo>
                    <a:pt x="0" y="251"/>
                  </a:lnTo>
                  <a:lnTo>
                    <a:pt x="4" y="251"/>
                  </a:lnTo>
                  <a:lnTo>
                    <a:pt x="4" y="267"/>
                  </a:lnTo>
                  <a:lnTo>
                    <a:pt x="0" y="267"/>
                  </a:lnTo>
                  <a:close/>
                  <a:moveTo>
                    <a:pt x="0" y="239"/>
                  </a:moveTo>
                  <a:lnTo>
                    <a:pt x="0" y="223"/>
                  </a:lnTo>
                  <a:lnTo>
                    <a:pt x="4" y="223"/>
                  </a:lnTo>
                  <a:lnTo>
                    <a:pt x="4" y="239"/>
                  </a:lnTo>
                  <a:lnTo>
                    <a:pt x="0" y="239"/>
                  </a:lnTo>
                  <a:close/>
                  <a:moveTo>
                    <a:pt x="0" y="211"/>
                  </a:moveTo>
                  <a:lnTo>
                    <a:pt x="0" y="195"/>
                  </a:lnTo>
                  <a:lnTo>
                    <a:pt x="4" y="195"/>
                  </a:lnTo>
                  <a:lnTo>
                    <a:pt x="4" y="211"/>
                  </a:lnTo>
                  <a:lnTo>
                    <a:pt x="0" y="211"/>
                  </a:lnTo>
                  <a:close/>
                  <a:moveTo>
                    <a:pt x="0" y="183"/>
                  </a:moveTo>
                  <a:lnTo>
                    <a:pt x="0" y="167"/>
                  </a:lnTo>
                  <a:lnTo>
                    <a:pt x="4" y="167"/>
                  </a:lnTo>
                  <a:lnTo>
                    <a:pt x="4" y="183"/>
                  </a:lnTo>
                  <a:lnTo>
                    <a:pt x="0" y="183"/>
                  </a:lnTo>
                  <a:close/>
                  <a:moveTo>
                    <a:pt x="0" y="155"/>
                  </a:moveTo>
                  <a:lnTo>
                    <a:pt x="0" y="140"/>
                  </a:lnTo>
                  <a:lnTo>
                    <a:pt x="4" y="140"/>
                  </a:lnTo>
                  <a:lnTo>
                    <a:pt x="4" y="155"/>
                  </a:lnTo>
                  <a:lnTo>
                    <a:pt x="0" y="155"/>
                  </a:lnTo>
                  <a:close/>
                  <a:moveTo>
                    <a:pt x="0" y="128"/>
                  </a:moveTo>
                  <a:lnTo>
                    <a:pt x="0" y="111"/>
                  </a:lnTo>
                  <a:lnTo>
                    <a:pt x="4" y="111"/>
                  </a:lnTo>
                  <a:lnTo>
                    <a:pt x="4" y="128"/>
                  </a:lnTo>
                  <a:lnTo>
                    <a:pt x="0" y="128"/>
                  </a:lnTo>
                  <a:close/>
                  <a:moveTo>
                    <a:pt x="0" y="99"/>
                  </a:moveTo>
                  <a:lnTo>
                    <a:pt x="0" y="84"/>
                  </a:lnTo>
                  <a:lnTo>
                    <a:pt x="4" y="84"/>
                  </a:lnTo>
                  <a:lnTo>
                    <a:pt x="4" y="99"/>
                  </a:lnTo>
                  <a:lnTo>
                    <a:pt x="0" y="99"/>
                  </a:lnTo>
                  <a:close/>
                  <a:moveTo>
                    <a:pt x="0" y="72"/>
                  </a:moveTo>
                  <a:lnTo>
                    <a:pt x="0" y="56"/>
                  </a:lnTo>
                  <a:lnTo>
                    <a:pt x="4" y="56"/>
                  </a:lnTo>
                  <a:lnTo>
                    <a:pt x="4" y="72"/>
                  </a:lnTo>
                  <a:lnTo>
                    <a:pt x="0" y="72"/>
                  </a:lnTo>
                  <a:close/>
                  <a:moveTo>
                    <a:pt x="0" y="44"/>
                  </a:moveTo>
                  <a:lnTo>
                    <a:pt x="0" y="28"/>
                  </a:lnTo>
                  <a:lnTo>
                    <a:pt x="4" y="28"/>
                  </a:lnTo>
                  <a:lnTo>
                    <a:pt x="4" y="44"/>
                  </a:lnTo>
                  <a:lnTo>
                    <a:pt x="0" y="44"/>
                  </a:lnTo>
                  <a:close/>
                  <a:moveTo>
                    <a:pt x="0" y="16"/>
                  </a:moveTo>
                  <a:lnTo>
                    <a:pt x="0" y="0"/>
                  </a:lnTo>
                  <a:lnTo>
                    <a:pt x="4" y="0"/>
                  </a:lnTo>
                  <a:lnTo>
                    <a:pt x="4" y="16"/>
                  </a:lnTo>
                  <a:lnTo>
                    <a:pt x="0" y="16"/>
                  </a:ln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grpSp>
          <p:nvGrpSpPr>
            <p:cNvPr id="14" name="Group 15"/>
            <p:cNvGrpSpPr>
              <a:grpSpLocks/>
            </p:cNvGrpSpPr>
            <p:nvPr/>
          </p:nvGrpSpPr>
          <p:grpSpPr bwMode="auto">
            <a:xfrm>
              <a:off x="1993" y="841"/>
              <a:ext cx="1400" cy="1080"/>
              <a:chOff x="1993" y="841"/>
              <a:chExt cx="1400" cy="1080"/>
            </a:xfrm>
          </p:grpSpPr>
          <p:sp>
            <p:nvSpPr>
              <p:cNvPr id="108" name="Oval 13"/>
              <p:cNvSpPr>
                <a:spLocks noChangeArrowheads="1"/>
              </p:cNvSpPr>
              <p:nvPr/>
            </p:nvSpPr>
            <p:spPr bwMode="auto">
              <a:xfrm>
                <a:off x="1996" y="850"/>
                <a:ext cx="1397" cy="1071"/>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9" name="Oval 14"/>
              <p:cNvSpPr>
                <a:spLocks noChangeArrowheads="1"/>
              </p:cNvSpPr>
              <p:nvPr/>
            </p:nvSpPr>
            <p:spPr bwMode="auto">
              <a:xfrm>
                <a:off x="1993" y="841"/>
                <a:ext cx="1397" cy="1071"/>
              </a:xfrm>
              <a:prstGeom prst="ellipse">
                <a:avLst/>
              </a:prstGeom>
              <a:noFill/>
              <a:ln w="12700" cap="rnd">
                <a:solidFill>
                  <a:srgbClr val="4454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15" name="Rectangle 16"/>
            <p:cNvSpPr>
              <a:spLocks noChangeArrowheads="1"/>
            </p:cNvSpPr>
            <p:nvPr/>
          </p:nvSpPr>
          <p:spPr bwMode="auto">
            <a:xfrm>
              <a:off x="2294" y="10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7"/>
            <p:cNvSpPr>
              <a:spLocks noChangeArrowheads="1"/>
            </p:cNvSpPr>
            <p:nvPr/>
          </p:nvSpPr>
          <p:spPr bwMode="auto">
            <a:xfrm>
              <a:off x="2403" y="109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8"/>
            <p:cNvSpPr>
              <a:spLocks noChangeArrowheads="1"/>
            </p:cNvSpPr>
            <p:nvPr/>
          </p:nvSpPr>
          <p:spPr bwMode="auto">
            <a:xfrm>
              <a:off x="2447" y="1084"/>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21"/>
            <p:cNvSpPr>
              <a:spLocks noChangeArrowheads="1"/>
            </p:cNvSpPr>
            <p:nvPr/>
          </p:nvSpPr>
          <p:spPr bwMode="auto">
            <a:xfrm>
              <a:off x="2498" y="109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22"/>
            <p:cNvSpPr>
              <a:spLocks noChangeArrowheads="1"/>
            </p:cNvSpPr>
            <p:nvPr/>
          </p:nvSpPr>
          <p:spPr bwMode="auto">
            <a:xfrm>
              <a:off x="2350" y="118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23"/>
            <p:cNvSpPr>
              <a:spLocks noChangeArrowheads="1"/>
            </p:cNvSpPr>
            <p:nvPr/>
          </p:nvSpPr>
          <p:spPr bwMode="auto">
            <a:xfrm>
              <a:off x="3033" y="1182"/>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4"/>
            <p:cNvSpPr>
              <a:spLocks noChangeArrowheads="1"/>
            </p:cNvSpPr>
            <p:nvPr/>
          </p:nvSpPr>
          <p:spPr bwMode="auto">
            <a:xfrm>
              <a:off x="2692" y="1279"/>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5"/>
            <p:cNvSpPr>
              <a:spLocks noChangeArrowheads="1"/>
            </p:cNvSpPr>
            <p:nvPr/>
          </p:nvSpPr>
          <p:spPr bwMode="auto">
            <a:xfrm>
              <a:off x="2348" y="1213"/>
              <a:ext cx="7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Verdana" panose="020B0604030504040204" pitchFamily="34" charset="0"/>
                </a:rPr>
                <a:t>Pos</a:t>
              </a:r>
              <a:r>
                <a:rPr lang="en-US" altLang="en-US" sz="1000" dirty="0">
                  <a:solidFill>
                    <a:srgbClr val="FFFFFF"/>
                  </a:solidFill>
                  <a:latin typeface="Verdana" panose="020B0604030504040204" pitchFamily="34" charset="0"/>
                </a:rPr>
                <a:t>t </a:t>
              </a:r>
              <a:r>
                <a:rPr kumimoji="0" lang="en-US" altLang="en-US" sz="1000" b="0" i="0" u="none" strike="noStrike" cap="none" normalizeH="0" baseline="0" dirty="0">
                  <a:ln>
                    <a:noFill/>
                  </a:ln>
                  <a:solidFill>
                    <a:srgbClr val="FFFFFF"/>
                  </a:solidFill>
                  <a:effectLst/>
                  <a:latin typeface="Verdana" panose="020B0604030504040204" pitchFamily="34" charset="0"/>
                </a:rPr>
                <a:t>Settlement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Verdana" panose="020B0604030504040204" pitchFamily="34" charset="0"/>
                </a:rPr>
                <a:t>Governance Entity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7"/>
            <p:cNvSpPr>
              <a:spLocks noChangeArrowheads="1"/>
            </p:cNvSpPr>
            <p:nvPr/>
          </p:nvSpPr>
          <p:spPr bwMode="auto">
            <a:xfrm>
              <a:off x="2952" y="1474"/>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31"/>
            <p:cNvSpPr>
              <a:spLocks noChangeArrowheads="1"/>
            </p:cNvSpPr>
            <p:nvPr/>
          </p:nvSpPr>
          <p:spPr bwMode="auto">
            <a:xfrm>
              <a:off x="3088" y="15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1" name="Group 34"/>
            <p:cNvGrpSpPr>
              <a:grpSpLocks/>
            </p:cNvGrpSpPr>
            <p:nvPr/>
          </p:nvGrpSpPr>
          <p:grpSpPr bwMode="auto">
            <a:xfrm>
              <a:off x="2030" y="2456"/>
              <a:ext cx="1324" cy="1052"/>
              <a:chOff x="2030" y="2456"/>
              <a:chExt cx="1324" cy="1052"/>
            </a:xfrm>
          </p:grpSpPr>
          <p:sp>
            <p:nvSpPr>
              <p:cNvPr id="106" name="Oval 32"/>
              <p:cNvSpPr>
                <a:spLocks noChangeArrowheads="1"/>
              </p:cNvSpPr>
              <p:nvPr/>
            </p:nvSpPr>
            <p:spPr bwMode="auto">
              <a:xfrm>
                <a:off x="2031" y="2456"/>
                <a:ext cx="1323" cy="1052"/>
              </a:xfrm>
              <a:prstGeom prst="ellipse">
                <a:avLst/>
              </a:pr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7" name="Oval 33"/>
              <p:cNvSpPr>
                <a:spLocks noChangeArrowheads="1"/>
              </p:cNvSpPr>
              <p:nvPr/>
            </p:nvSpPr>
            <p:spPr bwMode="auto">
              <a:xfrm>
                <a:off x="2030" y="2456"/>
                <a:ext cx="1324" cy="1052"/>
              </a:xfrm>
              <a:prstGeom prst="ellipse">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32" name="Rectangle 35"/>
            <p:cNvSpPr>
              <a:spLocks noChangeArrowheads="1"/>
            </p:cNvSpPr>
            <p:nvPr/>
          </p:nvSpPr>
          <p:spPr bwMode="auto">
            <a:xfrm>
              <a:off x="2165" y="277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36"/>
            <p:cNvSpPr>
              <a:spLocks noChangeArrowheads="1"/>
            </p:cNvSpPr>
            <p:nvPr/>
          </p:nvSpPr>
          <p:spPr bwMode="auto">
            <a:xfrm>
              <a:off x="2345" y="2872"/>
              <a:ext cx="739"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Verdana" panose="020B0604030504040204" pitchFamily="34" charset="0"/>
                </a:rPr>
                <a:t>Investment Trust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37"/>
            <p:cNvSpPr>
              <a:spLocks noChangeArrowheads="1"/>
            </p:cNvSpPr>
            <p:nvPr/>
          </p:nvSpPr>
          <p:spPr bwMode="auto">
            <a:xfrm>
              <a:off x="3039" y="2872"/>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8"/>
            <p:cNvSpPr>
              <a:spLocks noChangeArrowheads="1"/>
            </p:cNvSpPr>
            <p:nvPr/>
          </p:nvSpPr>
          <p:spPr bwMode="auto">
            <a:xfrm>
              <a:off x="2692" y="2969"/>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9"/>
            <p:cNvSpPr>
              <a:spLocks noChangeArrowheads="1"/>
            </p:cNvSpPr>
            <p:nvPr/>
          </p:nvSpPr>
          <p:spPr bwMode="auto">
            <a:xfrm>
              <a:off x="2284" y="3064"/>
              <a:ext cx="85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(Registered Charity)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40"/>
            <p:cNvSpPr>
              <a:spLocks noChangeArrowheads="1"/>
            </p:cNvSpPr>
            <p:nvPr/>
          </p:nvSpPr>
          <p:spPr bwMode="auto">
            <a:xfrm>
              <a:off x="3100" y="3059"/>
              <a:ext cx="6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8" name="Group 43"/>
            <p:cNvGrpSpPr>
              <a:grpSpLocks/>
            </p:cNvGrpSpPr>
            <p:nvPr/>
          </p:nvGrpSpPr>
          <p:grpSpPr bwMode="auto">
            <a:xfrm>
              <a:off x="339" y="1152"/>
              <a:ext cx="1493" cy="260"/>
              <a:chOff x="339" y="1152"/>
              <a:chExt cx="1493" cy="260"/>
            </a:xfrm>
          </p:grpSpPr>
          <p:sp>
            <p:nvSpPr>
              <p:cNvPr id="104" name="Rectangle 41"/>
              <p:cNvSpPr>
                <a:spLocks noChangeArrowheads="1"/>
              </p:cNvSpPr>
              <p:nvPr/>
            </p:nvSpPr>
            <p:spPr bwMode="auto">
              <a:xfrm>
                <a:off x="339" y="1152"/>
                <a:ext cx="1493"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5" name="Rectangle 42"/>
              <p:cNvSpPr>
                <a:spLocks noChangeArrowheads="1"/>
              </p:cNvSpPr>
              <p:nvPr/>
            </p:nvSpPr>
            <p:spPr bwMode="auto">
              <a:xfrm>
                <a:off x="339" y="1152"/>
                <a:ext cx="1493" cy="260"/>
              </a:xfrm>
              <a:prstGeom prst="rect">
                <a:avLst/>
              </a:prstGeom>
              <a:noFill/>
              <a:ln w="1270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39" name="Rectangle 44"/>
            <p:cNvSpPr>
              <a:spLocks noChangeArrowheads="1"/>
            </p:cNvSpPr>
            <p:nvPr/>
          </p:nvSpPr>
          <p:spPr bwMode="auto">
            <a:xfrm>
              <a:off x="450" y="1185"/>
              <a:ext cx="58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Primary Role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45"/>
            <p:cNvSpPr>
              <a:spLocks noChangeArrowheads="1"/>
            </p:cNvSpPr>
            <p:nvPr/>
          </p:nvSpPr>
          <p:spPr bwMode="auto">
            <a:xfrm>
              <a:off x="990" y="1185"/>
              <a:ext cx="9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6"/>
            <p:cNvSpPr>
              <a:spLocks noChangeArrowheads="1"/>
            </p:cNvSpPr>
            <p:nvPr/>
          </p:nvSpPr>
          <p:spPr bwMode="auto">
            <a:xfrm>
              <a:off x="1041" y="1185"/>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7"/>
            <p:cNvSpPr>
              <a:spLocks noChangeArrowheads="1"/>
            </p:cNvSpPr>
            <p:nvPr/>
          </p:nvSpPr>
          <p:spPr bwMode="auto">
            <a:xfrm>
              <a:off x="1069" y="1185"/>
              <a:ext cx="72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Governance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8"/>
            <p:cNvSpPr>
              <a:spLocks noChangeArrowheads="1"/>
            </p:cNvSpPr>
            <p:nvPr/>
          </p:nvSpPr>
          <p:spPr bwMode="auto">
            <a:xfrm>
              <a:off x="725" y="1281"/>
              <a:ext cx="76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strategic direction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9"/>
            <p:cNvSpPr>
              <a:spLocks noChangeArrowheads="1"/>
            </p:cNvSpPr>
            <p:nvPr/>
          </p:nvSpPr>
          <p:spPr bwMode="auto">
            <a:xfrm>
              <a:off x="1447" y="1281"/>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5" name="Group 52"/>
            <p:cNvGrpSpPr>
              <a:grpSpLocks/>
            </p:cNvGrpSpPr>
            <p:nvPr/>
          </p:nvGrpSpPr>
          <p:grpSpPr bwMode="auto">
            <a:xfrm>
              <a:off x="883" y="3607"/>
              <a:ext cx="1809" cy="260"/>
              <a:chOff x="883" y="3607"/>
              <a:chExt cx="1809" cy="260"/>
            </a:xfrm>
          </p:grpSpPr>
          <p:sp>
            <p:nvSpPr>
              <p:cNvPr id="102" name="Rectangle 50"/>
              <p:cNvSpPr>
                <a:spLocks noChangeArrowheads="1"/>
              </p:cNvSpPr>
              <p:nvPr/>
            </p:nvSpPr>
            <p:spPr bwMode="auto">
              <a:xfrm>
                <a:off x="883" y="3607"/>
                <a:ext cx="1809" cy="26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3" name="Rectangle 51"/>
              <p:cNvSpPr>
                <a:spLocks noChangeArrowheads="1"/>
              </p:cNvSpPr>
              <p:nvPr/>
            </p:nvSpPr>
            <p:spPr bwMode="auto">
              <a:xfrm>
                <a:off x="883" y="3607"/>
                <a:ext cx="1809" cy="260"/>
              </a:xfrm>
              <a:prstGeom prst="rect">
                <a:avLst/>
              </a:prstGeom>
              <a:noFill/>
              <a:ln w="12700" cap="rnd">
                <a:solidFill>
                  <a:srgbClr val="4454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46" name="Rectangle 53"/>
            <p:cNvSpPr>
              <a:spLocks noChangeArrowheads="1"/>
            </p:cNvSpPr>
            <p:nvPr/>
          </p:nvSpPr>
          <p:spPr bwMode="auto">
            <a:xfrm>
              <a:off x="1067" y="3640"/>
              <a:ext cx="55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Primary role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54"/>
            <p:cNvSpPr>
              <a:spLocks noChangeArrowheads="1"/>
            </p:cNvSpPr>
            <p:nvPr/>
          </p:nvSpPr>
          <p:spPr bwMode="auto">
            <a:xfrm>
              <a:off x="1585" y="3640"/>
              <a:ext cx="9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55"/>
            <p:cNvSpPr>
              <a:spLocks noChangeArrowheads="1"/>
            </p:cNvSpPr>
            <p:nvPr/>
          </p:nvSpPr>
          <p:spPr bwMode="auto">
            <a:xfrm>
              <a:off x="1636" y="3640"/>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56"/>
            <p:cNvSpPr>
              <a:spLocks noChangeArrowheads="1"/>
            </p:cNvSpPr>
            <p:nvPr/>
          </p:nvSpPr>
          <p:spPr bwMode="auto">
            <a:xfrm>
              <a:off x="1664" y="3640"/>
              <a:ext cx="916"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Protect and grow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57"/>
            <p:cNvSpPr>
              <a:spLocks noChangeArrowheads="1"/>
            </p:cNvSpPr>
            <p:nvPr/>
          </p:nvSpPr>
          <p:spPr bwMode="auto">
            <a:xfrm>
              <a:off x="1257" y="3735"/>
              <a:ext cx="297"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putea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8"/>
            <p:cNvSpPr>
              <a:spLocks noChangeArrowheads="1"/>
            </p:cNvSpPr>
            <p:nvPr/>
          </p:nvSpPr>
          <p:spPr bwMode="auto">
            <a:xfrm>
              <a:off x="1512" y="3735"/>
              <a:ext cx="87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commercial assets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9"/>
            <p:cNvSpPr>
              <a:spLocks noChangeArrowheads="1"/>
            </p:cNvSpPr>
            <p:nvPr/>
          </p:nvSpPr>
          <p:spPr bwMode="auto">
            <a:xfrm>
              <a:off x="2345" y="3745"/>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Freeform 60"/>
            <p:cNvSpPr>
              <a:spLocks noEditPoints="1"/>
            </p:cNvSpPr>
            <p:nvPr/>
          </p:nvSpPr>
          <p:spPr bwMode="auto">
            <a:xfrm>
              <a:off x="4544" y="2091"/>
              <a:ext cx="6" cy="366"/>
            </a:xfrm>
            <a:custGeom>
              <a:avLst/>
              <a:gdLst>
                <a:gd name="T0" fmla="*/ 4 w 6"/>
                <a:gd name="T1" fmla="*/ 16 h 366"/>
                <a:gd name="T2" fmla="*/ 0 w 6"/>
                <a:gd name="T3" fmla="*/ 0 h 366"/>
                <a:gd name="T4" fmla="*/ 4 w 6"/>
                <a:gd name="T5" fmla="*/ 28 h 366"/>
                <a:gd name="T6" fmla="*/ 0 w 6"/>
                <a:gd name="T7" fmla="*/ 44 h 366"/>
                <a:gd name="T8" fmla="*/ 4 w 6"/>
                <a:gd name="T9" fmla="*/ 28 h 366"/>
                <a:gd name="T10" fmla="*/ 5 w 6"/>
                <a:gd name="T11" fmla="*/ 72 h 366"/>
                <a:gd name="T12" fmla="*/ 0 w 6"/>
                <a:gd name="T13" fmla="*/ 56 h 366"/>
                <a:gd name="T14" fmla="*/ 5 w 6"/>
                <a:gd name="T15" fmla="*/ 84 h 366"/>
                <a:gd name="T16" fmla="*/ 1 w 6"/>
                <a:gd name="T17" fmla="*/ 100 h 366"/>
                <a:gd name="T18" fmla="*/ 5 w 6"/>
                <a:gd name="T19" fmla="*/ 84 h 366"/>
                <a:gd name="T20" fmla="*/ 5 w 6"/>
                <a:gd name="T21" fmla="*/ 128 h 366"/>
                <a:gd name="T22" fmla="*/ 1 w 6"/>
                <a:gd name="T23" fmla="*/ 112 h 366"/>
                <a:gd name="T24" fmla="*/ 5 w 6"/>
                <a:gd name="T25" fmla="*/ 140 h 366"/>
                <a:gd name="T26" fmla="*/ 1 w 6"/>
                <a:gd name="T27" fmla="*/ 156 h 366"/>
                <a:gd name="T28" fmla="*/ 5 w 6"/>
                <a:gd name="T29" fmla="*/ 140 h 366"/>
                <a:gd name="T30" fmla="*/ 5 w 6"/>
                <a:gd name="T31" fmla="*/ 184 h 366"/>
                <a:gd name="T32" fmla="*/ 1 w 6"/>
                <a:gd name="T33" fmla="*/ 168 h 366"/>
                <a:gd name="T34" fmla="*/ 5 w 6"/>
                <a:gd name="T35" fmla="*/ 196 h 366"/>
                <a:gd name="T36" fmla="*/ 1 w 6"/>
                <a:gd name="T37" fmla="*/ 212 h 366"/>
                <a:gd name="T38" fmla="*/ 5 w 6"/>
                <a:gd name="T39" fmla="*/ 196 h 366"/>
                <a:gd name="T40" fmla="*/ 6 w 6"/>
                <a:gd name="T41" fmla="*/ 240 h 366"/>
                <a:gd name="T42" fmla="*/ 1 w 6"/>
                <a:gd name="T43" fmla="*/ 224 h 366"/>
                <a:gd name="T44" fmla="*/ 6 w 6"/>
                <a:gd name="T45" fmla="*/ 252 h 366"/>
                <a:gd name="T46" fmla="*/ 2 w 6"/>
                <a:gd name="T47" fmla="*/ 268 h 366"/>
                <a:gd name="T48" fmla="*/ 6 w 6"/>
                <a:gd name="T49" fmla="*/ 252 h 366"/>
                <a:gd name="T50" fmla="*/ 6 w 6"/>
                <a:gd name="T51" fmla="*/ 296 h 366"/>
                <a:gd name="T52" fmla="*/ 2 w 6"/>
                <a:gd name="T53" fmla="*/ 280 h 366"/>
                <a:gd name="T54" fmla="*/ 6 w 6"/>
                <a:gd name="T55" fmla="*/ 308 h 366"/>
                <a:gd name="T56" fmla="*/ 2 w 6"/>
                <a:gd name="T57" fmla="*/ 324 h 366"/>
                <a:gd name="T58" fmla="*/ 6 w 6"/>
                <a:gd name="T59" fmla="*/ 308 h 366"/>
                <a:gd name="T60" fmla="*/ 6 w 6"/>
                <a:gd name="T61" fmla="*/ 352 h 366"/>
                <a:gd name="T62" fmla="*/ 2 w 6"/>
                <a:gd name="T63" fmla="*/ 336 h 366"/>
                <a:gd name="T64" fmla="*/ 6 w 6"/>
                <a:gd name="T65" fmla="*/ 364 h 366"/>
                <a:gd name="T66" fmla="*/ 2 w 6"/>
                <a:gd name="T67" fmla="*/ 366 h 366"/>
                <a:gd name="T68" fmla="*/ 6 w 6"/>
                <a:gd name="T69" fmla="*/ 36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366">
                  <a:moveTo>
                    <a:pt x="4" y="0"/>
                  </a:moveTo>
                  <a:lnTo>
                    <a:pt x="4" y="16"/>
                  </a:lnTo>
                  <a:lnTo>
                    <a:pt x="0" y="16"/>
                  </a:lnTo>
                  <a:lnTo>
                    <a:pt x="0" y="0"/>
                  </a:lnTo>
                  <a:lnTo>
                    <a:pt x="4" y="0"/>
                  </a:lnTo>
                  <a:close/>
                  <a:moveTo>
                    <a:pt x="4" y="28"/>
                  </a:moveTo>
                  <a:lnTo>
                    <a:pt x="5" y="44"/>
                  </a:lnTo>
                  <a:lnTo>
                    <a:pt x="0" y="44"/>
                  </a:lnTo>
                  <a:lnTo>
                    <a:pt x="0" y="28"/>
                  </a:lnTo>
                  <a:lnTo>
                    <a:pt x="4" y="28"/>
                  </a:lnTo>
                  <a:close/>
                  <a:moveTo>
                    <a:pt x="5" y="56"/>
                  </a:moveTo>
                  <a:lnTo>
                    <a:pt x="5" y="72"/>
                  </a:lnTo>
                  <a:lnTo>
                    <a:pt x="1" y="72"/>
                  </a:lnTo>
                  <a:lnTo>
                    <a:pt x="0" y="56"/>
                  </a:lnTo>
                  <a:lnTo>
                    <a:pt x="5" y="56"/>
                  </a:lnTo>
                  <a:close/>
                  <a:moveTo>
                    <a:pt x="5" y="84"/>
                  </a:moveTo>
                  <a:lnTo>
                    <a:pt x="5" y="100"/>
                  </a:lnTo>
                  <a:lnTo>
                    <a:pt x="1" y="100"/>
                  </a:lnTo>
                  <a:lnTo>
                    <a:pt x="1" y="84"/>
                  </a:lnTo>
                  <a:lnTo>
                    <a:pt x="5" y="84"/>
                  </a:lnTo>
                  <a:close/>
                  <a:moveTo>
                    <a:pt x="5" y="112"/>
                  </a:moveTo>
                  <a:lnTo>
                    <a:pt x="5" y="128"/>
                  </a:lnTo>
                  <a:lnTo>
                    <a:pt x="1" y="128"/>
                  </a:lnTo>
                  <a:lnTo>
                    <a:pt x="1" y="112"/>
                  </a:lnTo>
                  <a:lnTo>
                    <a:pt x="5" y="112"/>
                  </a:lnTo>
                  <a:close/>
                  <a:moveTo>
                    <a:pt x="5" y="140"/>
                  </a:moveTo>
                  <a:lnTo>
                    <a:pt x="5" y="156"/>
                  </a:lnTo>
                  <a:lnTo>
                    <a:pt x="1" y="156"/>
                  </a:lnTo>
                  <a:lnTo>
                    <a:pt x="1" y="140"/>
                  </a:lnTo>
                  <a:lnTo>
                    <a:pt x="5" y="140"/>
                  </a:lnTo>
                  <a:close/>
                  <a:moveTo>
                    <a:pt x="5" y="168"/>
                  </a:moveTo>
                  <a:lnTo>
                    <a:pt x="5" y="184"/>
                  </a:lnTo>
                  <a:lnTo>
                    <a:pt x="1" y="184"/>
                  </a:lnTo>
                  <a:lnTo>
                    <a:pt x="1" y="168"/>
                  </a:lnTo>
                  <a:lnTo>
                    <a:pt x="5" y="168"/>
                  </a:lnTo>
                  <a:close/>
                  <a:moveTo>
                    <a:pt x="5" y="196"/>
                  </a:moveTo>
                  <a:lnTo>
                    <a:pt x="6" y="212"/>
                  </a:lnTo>
                  <a:lnTo>
                    <a:pt x="1" y="212"/>
                  </a:lnTo>
                  <a:lnTo>
                    <a:pt x="1" y="196"/>
                  </a:lnTo>
                  <a:lnTo>
                    <a:pt x="5" y="196"/>
                  </a:lnTo>
                  <a:close/>
                  <a:moveTo>
                    <a:pt x="6" y="224"/>
                  </a:moveTo>
                  <a:lnTo>
                    <a:pt x="6" y="240"/>
                  </a:lnTo>
                  <a:lnTo>
                    <a:pt x="2" y="240"/>
                  </a:lnTo>
                  <a:lnTo>
                    <a:pt x="1" y="224"/>
                  </a:lnTo>
                  <a:lnTo>
                    <a:pt x="6" y="224"/>
                  </a:lnTo>
                  <a:close/>
                  <a:moveTo>
                    <a:pt x="6" y="252"/>
                  </a:moveTo>
                  <a:lnTo>
                    <a:pt x="6" y="268"/>
                  </a:lnTo>
                  <a:lnTo>
                    <a:pt x="2" y="268"/>
                  </a:lnTo>
                  <a:lnTo>
                    <a:pt x="2" y="252"/>
                  </a:lnTo>
                  <a:lnTo>
                    <a:pt x="6" y="252"/>
                  </a:lnTo>
                  <a:close/>
                  <a:moveTo>
                    <a:pt x="6" y="280"/>
                  </a:moveTo>
                  <a:lnTo>
                    <a:pt x="6" y="296"/>
                  </a:lnTo>
                  <a:lnTo>
                    <a:pt x="2" y="296"/>
                  </a:lnTo>
                  <a:lnTo>
                    <a:pt x="2" y="280"/>
                  </a:lnTo>
                  <a:lnTo>
                    <a:pt x="6" y="280"/>
                  </a:lnTo>
                  <a:close/>
                  <a:moveTo>
                    <a:pt x="6" y="308"/>
                  </a:moveTo>
                  <a:lnTo>
                    <a:pt x="6" y="324"/>
                  </a:lnTo>
                  <a:lnTo>
                    <a:pt x="2" y="324"/>
                  </a:lnTo>
                  <a:lnTo>
                    <a:pt x="2" y="308"/>
                  </a:lnTo>
                  <a:lnTo>
                    <a:pt x="6" y="308"/>
                  </a:lnTo>
                  <a:close/>
                  <a:moveTo>
                    <a:pt x="6" y="336"/>
                  </a:moveTo>
                  <a:lnTo>
                    <a:pt x="6" y="352"/>
                  </a:lnTo>
                  <a:lnTo>
                    <a:pt x="2" y="352"/>
                  </a:lnTo>
                  <a:lnTo>
                    <a:pt x="2" y="336"/>
                  </a:lnTo>
                  <a:lnTo>
                    <a:pt x="6" y="336"/>
                  </a:lnTo>
                  <a:close/>
                  <a:moveTo>
                    <a:pt x="6" y="364"/>
                  </a:moveTo>
                  <a:lnTo>
                    <a:pt x="6" y="366"/>
                  </a:lnTo>
                  <a:lnTo>
                    <a:pt x="2" y="366"/>
                  </a:lnTo>
                  <a:lnTo>
                    <a:pt x="2" y="364"/>
                  </a:lnTo>
                  <a:lnTo>
                    <a:pt x="6" y="364"/>
                  </a:ln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54" name="Freeform 61"/>
            <p:cNvSpPr>
              <a:spLocks noEditPoints="1"/>
            </p:cNvSpPr>
            <p:nvPr/>
          </p:nvSpPr>
          <p:spPr bwMode="auto">
            <a:xfrm>
              <a:off x="3053" y="2089"/>
              <a:ext cx="1493" cy="4"/>
            </a:xfrm>
            <a:custGeom>
              <a:avLst/>
              <a:gdLst>
                <a:gd name="T0" fmla="*/ 0 w 1493"/>
                <a:gd name="T1" fmla="*/ 0 h 4"/>
                <a:gd name="T2" fmla="*/ 28 w 1493"/>
                <a:gd name="T3" fmla="*/ 0 h 4"/>
                <a:gd name="T4" fmla="*/ 56 w 1493"/>
                <a:gd name="T5" fmla="*/ 0 h 4"/>
                <a:gd name="T6" fmla="*/ 84 w 1493"/>
                <a:gd name="T7" fmla="*/ 0 h 4"/>
                <a:gd name="T8" fmla="*/ 112 w 1493"/>
                <a:gd name="T9" fmla="*/ 0 h 4"/>
                <a:gd name="T10" fmla="*/ 140 w 1493"/>
                <a:gd name="T11" fmla="*/ 0 h 4"/>
                <a:gd name="T12" fmla="*/ 168 w 1493"/>
                <a:gd name="T13" fmla="*/ 0 h 4"/>
                <a:gd name="T14" fmla="*/ 195 w 1493"/>
                <a:gd name="T15" fmla="*/ 0 h 4"/>
                <a:gd name="T16" fmla="*/ 223 w 1493"/>
                <a:gd name="T17" fmla="*/ 0 h 4"/>
                <a:gd name="T18" fmla="*/ 251 w 1493"/>
                <a:gd name="T19" fmla="*/ 0 h 4"/>
                <a:gd name="T20" fmla="*/ 279 w 1493"/>
                <a:gd name="T21" fmla="*/ 0 h 4"/>
                <a:gd name="T22" fmla="*/ 307 w 1493"/>
                <a:gd name="T23" fmla="*/ 0 h 4"/>
                <a:gd name="T24" fmla="*/ 335 w 1493"/>
                <a:gd name="T25" fmla="*/ 0 h 4"/>
                <a:gd name="T26" fmla="*/ 363 w 1493"/>
                <a:gd name="T27" fmla="*/ 0 h 4"/>
                <a:gd name="T28" fmla="*/ 391 w 1493"/>
                <a:gd name="T29" fmla="*/ 0 h 4"/>
                <a:gd name="T30" fmla="*/ 419 w 1493"/>
                <a:gd name="T31" fmla="*/ 0 h 4"/>
                <a:gd name="T32" fmla="*/ 447 w 1493"/>
                <a:gd name="T33" fmla="*/ 0 h 4"/>
                <a:gd name="T34" fmla="*/ 475 w 1493"/>
                <a:gd name="T35" fmla="*/ 0 h 4"/>
                <a:gd name="T36" fmla="*/ 503 w 1493"/>
                <a:gd name="T37" fmla="*/ 0 h 4"/>
                <a:gd name="T38" fmla="*/ 531 w 1493"/>
                <a:gd name="T39" fmla="*/ 0 h 4"/>
                <a:gd name="T40" fmla="*/ 559 w 1493"/>
                <a:gd name="T41" fmla="*/ 0 h 4"/>
                <a:gd name="T42" fmla="*/ 587 w 1493"/>
                <a:gd name="T43" fmla="*/ 0 h 4"/>
                <a:gd name="T44" fmla="*/ 614 w 1493"/>
                <a:gd name="T45" fmla="*/ 0 h 4"/>
                <a:gd name="T46" fmla="*/ 642 w 1493"/>
                <a:gd name="T47" fmla="*/ 0 h 4"/>
                <a:gd name="T48" fmla="*/ 670 w 1493"/>
                <a:gd name="T49" fmla="*/ 0 h 4"/>
                <a:gd name="T50" fmla="*/ 698 w 1493"/>
                <a:gd name="T51" fmla="*/ 0 h 4"/>
                <a:gd name="T52" fmla="*/ 726 w 1493"/>
                <a:gd name="T53" fmla="*/ 0 h 4"/>
                <a:gd name="T54" fmla="*/ 754 w 1493"/>
                <a:gd name="T55" fmla="*/ 0 h 4"/>
                <a:gd name="T56" fmla="*/ 782 w 1493"/>
                <a:gd name="T57" fmla="*/ 0 h 4"/>
                <a:gd name="T58" fmla="*/ 810 w 1493"/>
                <a:gd name="T59" fmla="*/ 0 h 4"/>
                <a:gd name="T60" fmla="*/ 838 w 1493"/>
                <a:gd name="T61" fmla="*/ 0 h 4"/>
                <a:gd name="T62" fmla="*/ 866 w 1493"/>
                <a:gd name="T63" fmla="*/ 0 h 4"/>
                <a:gd name="T64" fmla="*/ 894 w 1493"/>
                <a:gd name="T65" fmla="*/ 0 h 4"/>
                <a:gd name="T66" fmla="*/ 922 w 1493"/>
                <a:gd name="T67" fmla="*/ 0 h 4"/>
                <a:gd name="T68" fmla="*/ 950 w 1493"/>
                <a:gd name="T69" fmla="*/ 0 h 4"/>
                <a:gd name="T70" fmla="*/ 978 w 1493"/>
                <a:gd name="T71" fmla="*/ 0 h 4"/>
                <a:gd name="T72" fmla="*/ 1006 w 1493"/>
                <a:gd name="T73" fmla="*/ 0 h 4"/>
                <a:gd name="T74" fmla="*/ 1033 w 1493"/>
                <a:gd name="T75" fmla="*/ 0 h 4"/>
                <a:gd name="T76" fmla="*/ 1061 w 1493"/>
                <a:gd name="T77" fmla="*/ 0 h 4"/>
                <a:gd name="T78" fmla="*/ 1089 w 1493"/>
                <a:gd name="T79" fmla="*/ 0 h 4"/>
                <a:gd name="T80" fmla="*/ 1117 w 1493"/>
                <a:gd name="T81" fmla="*/ 0 h 4"/>
                <a:gd name="T82" fmla="*/ 1145 w 1493"/>
                <a:gd name="T83" fmla="*/ 0 h 4"/>
                <a:gd name="T84" fmla="*/ 1173 w 1493"/>
                <a:gd name="T85" fmla="*/ 0 h 4"/>
                <a:gd name="T86" fmla="*/ 1201 w 1493"/>
                <a:gd name="T87" fmla="*/ 0 h 4"/>
                <a:gd name="T88" fmla="*/ 1229 w 1493"/>
                <a:gd name="T89" fmla="*/ 0 h 4"/>
                <a:gd name="T90" fmla="*/ 1257 w 1493"/>
                <a:gd name="T91" fmla="*/ 0 h 4"/>
                <a:gd name="T92" fmla="*/ 1285 w 1493"/>
                <a:gd name="T93" fmla="*/ 0 h 4"/>
                <a:gd name="T94" fmla="*/ 1313 w 1493"/>
                <a:gd name="T95" fmla="*/ 0 h 4"/>
                <a:gd name="T96" fmla="*/ 1341 w 1493"/>
                <a:gd name="T97" fmla="*/ 0 h 4"/>
                <a:gd name="T98" fmla="*/ 1369 w 1493"/>
                <a:gd name="T99" fmla="*/ 0 h 4"/>
                <a:gd name="T100" fmla="*/ 1397 w 1493"/>
                <a:gd name="T101" fmla="*/ 0 h 4"/>
                <a:gd name="T102" fmla="*/ 1425 w 1493"/>
                <a:gd name="T103" fmla="*/ 0 h 4"/>
                <a:gd name="T104" fmla="*/ 1452 w 1493"/>
                <a:gd name="T105" fmla="*/ 0 h 4"/>
                <a:gd name="T106" fmla="*/ 1480 w 1493"/>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3" h="4">
                  <a:moveTo>
                    <a:pt x="0" y="0"/>
                  </a:moveTo>
                  <a:lnTo>
                    <a:pt x="16" y="0"/>
                  </a:lnTo>
                  <a:lnTo>
                    <a:pt x="16" y="4"/>
                  </a:lnTo>
                  <a:lnTo>
                    <a:pt x="0" y="4"/>
                  </a:lnTo>
                  <a:lnTo>
                    <a:pt x="0" y="0"/>
                  </a:lnTo>
                  <a:close/>
                  <a:moveTo>
                    <a:pt x="28" y="0"/>
                  </a:moveTo>
                  <a:lnTo>
                    <a:pt x="44" y="0"/>
                  </a:lnTo>
                  <a:lnTo>
                    <a:pt x="44" y="4"/>
                  </a:lnTo>
                  <a:lnTo>
                    <a:pt x="28" y="4"/>
                  </a:lnTo>
                  <a:lnTo>
                    <a:pt x="28" y="0"/>
                  </a:lnTo>
                  <a:close/>
                  <a:moveTo>
                    <a:pt x="56" y="0"/>
                  </a:moveTo>
                  <a:lnTo>
                    <a:pt x="72" y="0"/>
                  </a:lnTo>
                  <a:lnTo>
                    <a:pt x="72" y="4"/>
                  </a:lnTo>
                  <a:lnTo>
                    <a:pt x="56" y="4"/>
                  </a:lnTo>
                  <a:lnTo>
                    <a:pt x="56" y="0"/>
                  </a:lnTo>
                  <a:close/>
                  <a:moveTo>
                    <a:pt x="84" y="0"/>
                  </a:moveTo>
                  <a:lnTo>
                    <a:pt x="100" y="0"/>
                  </a:lnTo>
                  <a:lnTo>
                    <a:pt x="100" y="4"/>
                  </a:lnTo>
                  <a:lnTo>
                    <a:pt x="84" y="4"/>
                  </a:lnTo>
                  <a:lnTo>
                    <a:pt x="84" y="0"/>
                  </a:lnTo>
                  <a:close/>
                  <a:moveTo>
                    <a:pt x="112" y="0"/>
                  </a:moveTo>
                  <a:lnTo>
                    <a:pt x="128" y="0"/>
                  </a:lnTo>
                  <a:lnTo>
                    <a:pt x="128" y="4"/>
                  </a:lnTo>
                  <a:lnTo>
                    <a:pt x="112" y="4"/>
                  </a:lnTo>
                  <a:lnTo>
                    <a:pt x="112" y="0"/>
                  </a:lnTo>
                  <a:close/>
                  <a:moveTo>
                    <a:pt x="140" y="0"/>
                  </a:moveTo>
                  <a:lnTo>
                    <a:pt x="156" y="0"/>
                  </a:lnTo>
                  <a:lnTo>
                    <a:pt x="156" y="4"/>
                  </a:lnTo>
                  <a:lnTo>
                    <a:pt x="140" y="4"/>
                  </a:lnTo>
                  <a:lnTo>
                    <a:pt x="140" y="0"/>
                  </a:lnTo>
                  <a:close/>
                  <a:moveTo>
                    <a:pt x="168" y="0"/>
                  </a:moveTo>
                  <a:lnTo>
                    <a:pt x="183" y="0"/>
                  </a:lnTo>
                  <a:lnTo>
                    <a:pt x="183" y="4"/>
                  </a:lnTo>
                  <a:lnTo>
                    <a:pt x="168" y="4"/>
                  </a:lnTo>
                  <a:lnTo>
                    <a:pt x="168" y="0"/>
                  </a:lnTo>
                  <a:close/>
                  <a:moveTo>
                    <a:pt x="195" y="0"/>
                  </a:moveTo>
                  <a:lnTo>
                    <a:pt x="211" y="0"/>
                  </a:lnTo>
                  <a:lnTo>
                    <a:pt x="211" y="4"/>
                  </a:lnTo>
                  <a:lnTo>
                    <a:pt x="195" y="4"/>
                  </a:lnTo>
                  <a:lnTo>
                    <a:pt x="195" y="0"/>
                  </a:lnTo>
                  <a:close/>
                  <a:moveTo>
                    <a:pt x="223" y="0"/>
                  </a:moveTo>
                  <a:lnTo>
                    <a:pt x="239" y="0"/>
                  </a:lnTo>
                  <a:lnTo>
                    <a:pt x="239" y="4"/>
                  </a:lnTo>
                  <a:lnTo>
                    <a:pt x="223" y="4"/>
                  </a:lnTo>
                  <a:lnTo>
                    <a:pt x="223" y="0"/>
                  </a:lnTo>
                  <a:close/>
                  <a:moveTo>
                    <a:pt x="251" y="0"/>
                  </a:moveTo>
                  <a:lnTo>
                    <a:pt x="267" y="0"/>
                  </a:lnTo>
                  <a:lnTo>
                    <a:pt x="267" y="4"/>
                  </a:lnTo>
                  <a:lnTo>
                    <a:pt x="251" y="4"/>
                  </a:lnTo>
                  <a:lnTo>
                    <a:pt x="251" y="0"/>
                  </a:lnTo>
                  <a:close/>
                  <a:moveTo>
                    <a:pt x="279" y="0"/>
                  </a:moveTo>
                  <a:lnTo>
                    <a:pt x="295" y="0"/>
                  </a:lnTo>
                  <a:lnTo>
                    <a:pt x="295" y="4"/>
                  </a:lnTo>
                  <a:lnTo>
                    <a:pt x="279" y="4"/>
                  </a:lnTo>
                  <a:lnTo>
                    <a:pt x="279" y="0"/>
                  </a:lnTo>
                  <a:close/>
                  <a:moveTo>
                    <a:pt x="307" y="0"/>
                  </a:moveTo>
                  <a:lnTo>
                    <a:pt x="323" y="0"/>
                  </a:lnTo>
                  <a:lnTo>
                    <a:pt x="323" y="4"/>
                  </a:lnTo>
                  <a:lnTo>
                    <a:pt x="307" y="4"/>
                  </a:lnTo>
                  <a:lnTo>
                    <a:pt x="307" y="0"/>
                  </a:lnTo>
                  <a:close/>
                  <a:moveTo>
                    <a:pt x="335" y="0"/>
                  </a:moveTo>
                  <a:lnTo>
                    <a:pt x="351" y="0"/>
                  </a:lnTo>
                  <a:lnTo>
                    <a:pt x="351" y="4"/>
                  </a:lnTo>
                  <a:lnTo>
                    <a:pt x="335" y="4"/>
                  </a:lnTo>
                  <a:lnTo>
                    <a:pt x="335" y="0"/>
                  </a:lnTo>
                  <a:close/>
                  <a:moveTo>
                    <a:pt x="363" y="0"/>
                  </a:moveTo>
                  <a:lnTo>
                    <a:pt x="379" y="0"/>
                  </a:lnTo>
                  <a:lnTo>
                    <a:pt x="379" y="4"/>
                  </a:lnTo>
                  <a:lnTo>
                    <a:pt x="363" y="4"/>
                  </a:lnTo>
                  <a:lnTo>
                    <a:pt x="363" y="0"/>
                  </a:lnTo>
                  <a:close/>
                  <a:moveTo>
                    <a:pt x="391" y="0"/>
                  </a:moveTo>
                  <a:lnTo>
                    <a:pt x="407" y="0"/>
                  </a:lnTo>
                  <a:lnTo>
                    <a:pt x="407" y="4"/>
                  </a:lnTo>
                  <a:lnTo>
                    <a:pt x="391" y="4"/>
                  </a:lnTo>
                  <a:lnTo>
                    <a:pt x="391" y="0"/>
                  </a:lnTo>
                  <a:close/>
                  <a:moveTo>
                    <a:pt x="419" y="0"/>
                  </a:moveTo>
                  <a:lnTo>
                    <a:pt x="435" y="0"/>
                  </a:lnTo>
                  <a:lnTo>
                    <a:pt x="435" y="4"/>
                  </a:lnTo>
                  <a:lnTo>
                    <a:pt x="419" y="4"/>
                  </a:lnTo>
                  <a:lnTo>
                    <a:pt x="419" y="0"/>
                  </a:lnTo>
                  <a:close/>
                  <a:moveTo>
                    <a:pt x="447" y="0"/>
                  </a:moveTo>
                  <a:lnTo>
                    <a:pt x="463" y="0"/>
                  </a:lnTo>
                  <a:lnTo>
                    <a:pt x="463" y="4"/>
                  </a:lnTo>
                  <a:lnTo>
                    <a:pt x="447" y="4"/>
                  </a:lnTo>
                  <a:lnTo>
                    <a:pt x="447" y="0"/>
                  </a:lnTo>
                  <a:close/>
                  <a:moveTo>
                    <a:pt x="475" y="0"/>
                  </a:moveTo>
                  <a:lnTo>
                    <a:pt x="491" y="0"/>
                  </a:lnTo>
                  <a:lnTo>
                    <a:pt x="491" y="4"/>
                  </a:lnTo>
                  <a:lnTo>
                    <a:pt x="475" y="4"/>
                  </a:lnTo>
                  <a:lnTo>
                    <a:pt x="475" y="0"/>
                  </a:lnTo>
                  <a:close/>
                  <a:moveTo>
                    <a:pt x="503" y="0"/>
                  </a:moveTo>
                  <a:lnTo>
                    <a:pt x="519" y="0"/>
                  </a:lnTo>
                  <a:lnTo>
                    <a:pt x="519" y="4"/>
                  </a:lnTo>
                  <a:lnTo>
                    <a:pt x="503" y="4"/>
                  </a:lnTo>
                  <a:lnTo>
                    <a:pt x="503" y="0"/>
                  </a:lnTo>
                  <a:close/>
                  <a:moveTo>
                    <a:pt x="531" y="0"/>
                  </a:moveTo>
                  <a:lnTo>
                    <a:pt x="547" y="0"/>
                  </a:lnTo>
                  <a:lnTo>
                    <a:pt x="547" y="4"/>
                  </a:lnTo>
                  <a:lnTo>
                    <a:pt x="531" y="4"/>
                  </a:lnTo>
                  <a:lnTo>
                    <a:pt x="531" y="0"/>
                  </a:lnTo>
                  <a:close/>
                  <a:moveTo>
                    <a:pt x="559" y="0"/>
                  </a:moveTo>
                  <a:lnTo>
                    <a:pt x="575" y="0"/>
                  </a:lnTo>
                  <a:lnTo>
                    <a:pt x="575" y="4"/>
                  </a:lnTo>
                  <a:lnTo>
                    <a:pt x="559" y="4"/>
                  </a:lnTo>
                  <a:lnTo>
                    <a:pt x="559" y="0"/>
                  </a:lnTo>
                  <a:close/>
                  <a:moveTo>
                    <a:pt x="587" y="0"/>
                  </a:moveTo>
                  <a:lnTo>
                    <a:pt x="602" y="0"/>
                  </a:lnTo>
                  <a:lnTo>
                    <a:pt x="602" y="4"/>
                  </a:lnTo>
                  <a:lnTo>
                    <a:pt x="587" y="4"/>
                  </a:lnTo>
                  <a:lnTo>
                    <a:pt x="587" y="0"/>
                  </a:lnTo>
                  <a:close/>
                  <a:moveTo>
                    <a:pt x="614" y="0"/>
                  </a:moveTo>
                  <a:lnTo>
                    <a:pt x="630" y="0"/>
                  </a:lnTo>
                  <a:lnTo>
                    <a:pt x="630" y="4"/>
                  </a:lnTo>
                  <a:lnTo>
                    <a:pt x="614" y="4"/>
                  </a:lnTo>
                  <a:lnTo>
                    <a:pt x="614" y="0"/>
                  </a:lnTo>
                  <a:close/>
                  <a:moveTo>
                    <a:pt x="642" y="0"/>
                  </a:moveTo>
                  <a:lnTo>
                    <a:pt x="658" y="0"/>
                  </a:lnTo>
                  <a:lnTo>
                    <a:pt x="658" y="4"/>
                  </a:lnTo>
                  <a:lnTo>
                    <a:pt x="642" y="4"/>
                  </a:lnTo>
                  <a:lnTo>
                    <a:pt x="642" y="0"/>
                  </a:lnTo>
                  <a:close/>
                  <a:moveTo>
                    <a:pt x="670" y="0"/>
                  </a:moveTo>
                  <a:lnTo>
                    <a:pt x="686" y="0"/>
                  </a:lnTo>
                  <a:lnTo>
                    <a:pt x="686" y="4"/>
                  </a:lnTo>
                  <a:lnTo>
                    <a:pt x="670" y="4"/>
                  </a:lnTo>
                  <a:lnTo>
                    <a:pt x="670" y="0"/>
                  </a:lnTo>
                  <a:close/>
                  <a:moveTo>
                    <a:pt x="698" y="0"/>
                  </a:moveTo>
                  <a:lnTo>
                    <a:pt x="714" y="0"/>
                  </a:lnTo>
                  <a:lnTo>
                    <a:pt x="714" y="4"/>
                  </a:lnTo>
                  <a:lnTo>
                    <a:pt x="698" y="4"/>
                  </a:lnTo>
                  <a:lnTo>
                    <a:pt x="698" y="0"/>
                  </a:lnTo>
                  <a:close/>
                  <a:moveTo>
                    <a:pt x="726" y="0"/>
                  </a:moveTo>
                  <a:lnTo>
                    <a:pt x="742" y="0"/>
                  </a:lnTo>
                  <a:lnTo>
                    <a:pt x="742" y="4"/>
                  </a:lnTo>
                  <a:lnTo>
                    <a:pt x="726" y="4"/>
                  </a:lnTo>
                  <a:lnTo>
                    <a:pt x="726" y="0"/>
                  </a:lnTo>
                  <a:close/>
                  <a:moveTo>
                    <a:pt x="754" y="0"/>
                  </a:moveTo>
                  <a:lnTo>
                    <a:pt x="770" y="0"/>
                  </a:lnTo>
                  <a:lnTo>
                    <a:pt x="770" y="4"/>
                  </a:lnTo>
                  <a:lnTo>
                    <a:pt x="754" y="4"/>
                  </a:lnTo>
                  <a:lnTo>
                    <a:pt x="754" y="0"/>
                  </a:lnTo>
                  <a:close/>
                  <a:moveTo>
                    <a:pt x="782" y="0"/>
                  </a:moveTo>
                  <a:lnTo>
                    <a:pt x="798" y="0"/>
                  </a:lnTo>
                  <a:lnTo>
                    <a:pt x="798" y="4"/>
                  </a:lnTo>
                  <a:lnTo>
                    <a:pt x="782" y="4"/>
                  </a:lnTo>
                  <a:lnTo>
                    <a:pt x="782" y="0"/>
                  </a:lnTo>
                  <a:close/>
                  <a:moveTo>
                    <a:pt x="810" y="0"/>
                  </a:moveTo>
                  <a:lnTo>
                    <a:pt x="826" y="0"/>
                  </a:lnTo>
                  <a:lnTo>
                    <a:pt x="826" y="4"/>
                  </a:lnTo>
                  <a:lnTo>
                    <a:pt x="810" y="4"/>
                  </a:lnTo>
                  <a:lnTo>
                    <a:pt x="810" y="0"/>
                  </a:lnTo>
                  <a:close/>
                  <a:moveTo>
                    <a:pt x="838" y="0"/>
                  </a:moveTo>
                  <a:lnTo>
                    <a:pt x="854" y="0"/>
                  </a:lnTo>
                  <a:lnTo>
                    <a:pt x="854" y="4"/>
                  </a:lnTo>
                  <a:lnTo>
                    <a:pt x="838" y="4"/>
                  </a:lnTo>
                  <a:lnTo>
                    <a:pt x="838" y="0"/>
                  </a:lnTo>
                  <a:close/>
                  <a:moveTo>
                    <a:pt x="866" y="0"/>
                  </a:moveTo>
                  <a:lnTo>
                    <a:pt x="882" y="0"/>
                  </a:lnTo>
                  <a:lnTo>
                    <a:pt x="882" y="4"/>
                  </a:lnTo>
                  <a:lnTo>
                    <a:pt x="866" y="4"/>
                  </a:lnTo>
                  <a:lnTo>
                    <a:pt x="866" y="0"/>
                  </a:lnTo>
                  <a:close/>
                  <a:moveTo>
                    <a:pt x="894" y="0"/>
                  </a:moveTo>
                  <a:lnTo>
                    <a:pt x="910" y="0"/>
                  </a:lnTo>
                  <a:lnTo>
                    <a:pt x="910" y="4"/>
                  </a:lnTo>
                  <a:lnTo>
                    <a:pt x="894" y="4"/>
                  </a:lnTo>
                  <a:lnTo>
                    <a:pt x="894" y="0"/>
                  </a:lnTo>
                  <a:close/>
                  <a:moveTo>
                    <a:pt x="922" y="0"/>
                  </a:moveTo>
                  <a:lnTo>
                    <a:pt x="938" y="0"/>
                  </a:lnTo>
                  <a:lnTo>
                    <a:pt x="938" y="4"/>
                  </a:lnTo>
                  <a:lnTo>
                    <a:pt x="922" y="4"/>
                  </a:lnTo>
                  <a:lnTo>
                    <a:pt x="922" y="0"/>
                  </a:lnTo>
                  <a:close/>
                  <a:moveTo>
                    <a:pt x="950" y="0"/>
                  </a:moveTo>
                  <a:lnTo>
                    <a:pt x="966" y="0"/>
                  </a:lnTo>
                  <a:lnTo>
                    <a:pt x="966" y="4"/>
                  </a:lnTo>
                  <a:lnTo>
                    <a:pt x="950" y="4"/>
                  </a:lnTo>
                  <a:lnTo>
                    <a:pt x="950" y="0"/>
                  </a:lnTo>
                  <a:close/>
                  <a:moveTo>
                    <a:pt x="978" y="0"/>
                  </a:moveTo>
                  <a:lnTo>
                    <a:pt x="994" y="0"/>
                  </a:lnTo>
                  <a:lnTo>
                    <a:pt x="994" y="4"/>
                  </a:lnTo>
                  <a:lnTo>
                    <a:pt x="978" y="4"/>
                  </a:lnTo>
                  <a:lnTo>
                    <a:pt x="978" y="0"/>
                  </a:lnTo>
                  <a:close/>
                  <a:moveTo>
                    <a:pt x="1006" y="0"/>
                  </a:moveTo>
                  <a:lnTo>
                    <a:pt x="1021" y="0"/>
                  </a:lnTo>
                  <a:lnTo>
                    <a:pt x="1021" y="4"/>
                  </a:lnTo>
                  <a:lnTo>
                    <a:pt x="1006" y="4"/>
                  </a:lnTo>
                  <a:lnTo>
                    <a:pt x="1006" y="0"/>
                  </a:lnTo>
                  <a:close/>
                  <a:moveTo>
                    <a:pt x="1033" y="0"/>
                  </a:moveTo>
                  <a:lnTo>
                    <a:pt x="1049" y="0"/>
                  </a:lnTo>
                  <a:lnTo>
                    <a:pt x="1049" y="4"/>
                  </a:lnTo>
                  <a:lnTo>
                    <a:pt x="1033" y="4"/>
                  </a:lnTo>
                  <a:lnTo>
                    <a:pt x="1033" y="0"/>
                  </a:lnTo>
                  <a:close/>
                  <a:moveTo>
                    <a:pt x="1061" y="0"/>
                  </a:moveTo>
                  <a:lnTo>
                    <a:pt x="1077" y="0"/>
                  </a:lnTo>
                  <a:lnTo>
                    <a:pt x="1077" y="4"/>
                  </a:lnTo>
                  <a:lnTo>
                    <a:pt x="1061" y="4"/>
                  </a:lnTo>
                  <a:lnTo>
                    <a:pt x="1061" y="0"/>
                  </a:lnTo>
                  <a:close/>
                  <a:moveTo>
                    <a:pt x="1089" y="0"/>
                  </a:moveTo>
                  <a:lnTo>
                    <a:pt x="1105" y="0"/>
                  </a:lnTo>
                  <a:lnTo>
                    <a:pt x="1105" y="4"/>
                  </a:lnTo>
                  <a:lnTo>
                    <a:pt x="1089" y="4"/>
                  </a:lnTo>
                  <a:lnTo>
                    <a:pt x="1089" y="0"/>
                  </a:lnTo>
                  <a:close/>
                  <a:moveTo>
                    <a:pt x="1117" y="0"/>
                  </a:moveTo>
                  <a:lnTo>
                    <a:pt x="1133" y="0"/>
                  </a:lnTo>
                  <a:lnTo>
                    <a:pt x="1133" y="4"/>
                  </a:lnTo>
                  <a:lnTo>
                    <a:pt x="1117" y="4"/>
                  </a:lnTo>
                  <a:lnTo>
                    <a:pt x="1117" y="0"/>
                  </a:lnTo>
                  <a:close/>
                  <a:moveTo>
                    <a:pt x="1145" y="0"/>
                  </a:moveTo>
                  <a:lnTo>
                    <a:pt x="1161" y="0"/>
                  </a:lnTo>
                  <a:lnTo>
                    <a:pt x="1161" y="4"/>
                  </a:lnTo>
                  <a:lnTo>
                    <a:pt x="1145" y="4"/>
                  </a:lnTo>
                  <a:lnTo>
                    <a:pt x="1145" y="0"/>
                  </a:lnTo>
                  <a:close/>
                  <a:moveTo>
                    <a:pt x="1173" y="0"/>
                  </a:moveTo>
                  <a:lnTo>
                    <a:pt x="1189" y="0"/>
                  </a:lnTo>
                  <a:lnTo>
                    <a:pt x="1189" y="4"/>
                  </a:lnTo>
                  <a:lnTo>
                    <a:pt x="1173" y="4"/>
                  </a:lnTo>
                  <a:lnTo>
                    <a:pt x="1173" y="0"/>
                  </a:lnTo>
                  <a:close/>
                  <a:moveTo>
                    <a:pt x="1201" y="0"/>
                  </a:moveTo>
                  <a:lnTo>
                    <a:pt x="1217" y="0"/>
                  </a:lnTo>
                  <a:lnTo>
                    <a:pt x="1217" y="4"/>
                  </a:lnTo>
                  <a:lnTo>
                    <a:pt x="1201" y="4"/>
                  </a:lnTo>
                  <a:lnTo>
                    <a:pt x="1201" y="0"/>
                  </a:lnTo>
                  <a:close/>
                  <a:moveTo>
                    <a:pt x="1229" y="0"/>
                  </a:moveTo>
                  <a:lnTo>
                    <a:pt x="1245" y="0"/>
                  </a:lnTo>
                  <a:lnTo>
                    <a:pt x="1245" y="4"/>
                  </a:lnTo>
                  <a:lnTo>
                    <a:pt x="1229" y="4"/>
                  </a:lnTo>
                  <a:lnTo>
                    <a:pt x="1229" y="0"/>
                  </a:lnTo>
                  <a:close/>
                  <a:moveTo>
                    <a:pt x="1257" y="0"/>
                  </a:moveTo>
                  <a:lnTo>
                    <a:pt x="1273" y="0"/>
                  </a:lnTo>
                  <a:lnTo>
                    <a:pt x="1273" y="4"/>
                  </a:lnTo>
                  <a:lnTo>
                    <a:pt x="1257" y="4"/>
                  </a:lnTo>
                  <a:lnTo>
                    <a:pt x="1257" y="0"/>
                  </a:lnTo>
                  <a:close/>
                  <a:moveTo>
                    <a:pt x="1285" y="0"/>
                  </a:moveTo>
                  <a:lnTo>
                    <a:pt x="1301" y="0"/>
                  </a:lnTo>
                  <a:lnTo>
                    <a:pt x="1301" y="4"/>
                  </a:lnTo>
                  <a:lnTo>
                    <a:pt x="1285" y="4"/>
                  </a:lnTo>
                  <a:lnTo>
                    <a:pt x="1285" y="0"/>
                  </a:lnTo>
                  <a:close/>
                  <a:moveTo>
                    <a:pt x="1313" y="0"/>
                  </a:moveTo>
                  <a:lnTo>
                    <a:pt x="1329" y="0"/>
                  </a:lnTo>
                  <a:lnTo>
                    <a:pt x="1329" y="4"/>
                  </a:lnTo>
                  <a:lnTo>
                    <a:pt x="1313" y="4"/>
                  </a:lnTo>
                  <a:lnTo>
                    <a:pt x="1313" y="0"/>
                  </a:lnTo>
                  <a:close/>
                  <a:moveTo>
                    <a:pt x="1341" y="0"/>
                  </a:moveTo>
                  <a:lnTo>
                    <a:pt x="1357" y="0"/>
                  </a:lnTo>
                  <a:lnTo>
                    <a:pt x="1357" y="4"/>
                  </a:lnTo>
                  <a:lnTo>
                    <a:pt x="1341" y="4"/>
                  </a:lnTo>
                  <a:lnTo>
                    <a:pt x="1341" y="0"/>
                  </a:lnTo>
                  <a:close/>
                  <a:moveTo>
                    <a:pt x="1369" y="0"/>
                  </a:moveTo>
                  <a:lnTo>
                    <a:pt x="1385" y="0"/>
                  </a:lnTo>
                  <a:lnTo>
                    <a:pt x="1385" y="4"/>
                  </a:lnTo>
                  <a:lnTo>
                    <a:pt x="1369" y="4"/>
                  </a:lnTo>
                  <a:lnTo>
                    <a:pt x="1369" y="0"/>
                  </a:lnTo>
                  <a:close/>
                  <a:moveTo>
                    <a:pt x="1397" y="0"/>
                  </a:moveTo>
                  <a:lnTo>
                    <a:pt x="1413" y="0"/>
                  </a:lnTo>
                  <a:lnTo>
                    <a:pt x="1413" y="4"/>
                  </a:lnTo>
                  <a:lnTo>
                    <a:pt x="1397" y="4"/>
                  </a:lnTo>
                  <a:lnTo>
                    <a:pt x="1397" y="0"/>
                  </a:lnTo>
                  <a:close/>
                  <a:moveTo>
                    <a:pt x="1425" y="0"/>
                  </a:moveTo>
                  <a:lnTo>
                    <a:pt x="1440" y="0"/>
                  </a:lnTo>
                  <a:lnTo>
                    <a:pt x="1440" y="4"/>
                  </a:lnTo>
                  <a:lnTo>
                    <a:pt x="1425" y="4"/>
                  </a:lnTo>
                  <a:lnTo>
                    <a:pt x="1425" y="0"/>
                  </a:lnTo>
                  <a:close/>
                  <a:moveTo>
                    <a:pt x="1452" y="0"/>
                  </a:moveTo>
                  <a:lnTo>
                    <a:pt x="1468" y="0"/>
                  </a:lnTo>
                  <a:lnTo>
                    <a:pt x="1468" y="4"/>
                  </a:lnTo>
                  <a:lnTo>
                    <a:pt x="1452" y="4"/>
                  </a:lnTo>
                  <a:lnTo>
                    <a:pt x="1452" y="0"/>
                  </a:lnTo>
                  <a:close/>
                  <a:moveTo>
                    <a:pt x="1480" y="0"/>
                  </a:moveTo>
                  <a:lnTo>
                    <a:pt x="1493" y="0"/>
                  </a:lnTo>
                  <a:lnTo>
                    <a:pt x="1493" y="4"/>
                  </a:lnTo>
                  <a:lnTo>
                    <a:pt x="1480" y="4"/>
                  </a:lnTo>
                  <a:lnTo>
                    <a:pt x="1480" y="0"/>
                  </a:ln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grpSp>
          <p:nvGrpSpPr>
            <p:cNvPr id="55" name="Group 64"/>
            <p:cNvGrpSpPr>
              <a:grpSpLocks/>
            </p:cNvGrpSpPr>
            <p:nvPr/>
          </p:nvGrpSpPr>
          <p:grpSpPr bwMode="auto">
            <a:xfrm>
              <a:off x="3886" y="2458"/>
              <a:ext cx="1324" cy="1050"/>
              <a:chOff x="3886" y="2458"/>
              <a:chExt cx="1324" cy="1050"/>
            </a:xfrm>
          </p:grpSpPr>
          <p:sp>
            <p:nvSpPr>
              <p:cNvPr id="100" name="Oval 62"/>
              <p:cNvSpPr>
                <a:spLocks noChangeArrowheads="1"/>
              </p:cNvSpPr>
              <p:nvPr/>
            </p:nvSpPr>
            <p:spPr bwMode="auto">
              <a:xfrm>
                <a:off x="3886" y="2458"/>
                <a:ext cx="1324" cy="105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1" name="Oval 63"/>
              <p:cNvSpPr>
                <a:spLocks noChangeArrowheads="1"/>
              </p:cNvSpPr>
              <p:nvPr/>
            </p:nvSpPr>
            <p:spPr bwMode="auto">
              <a:xfrm>
                <a:off x="3886" y="2458"/>
                <a:ext cx="1324" cy="1050"/>
              </a:xfrm>
              <a:prstGeom prst="ellipse">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56" name="Rectangle 65"/>
            <p:cNvSpPr>
              <a:spLocks noChangeArrowheads="1"/>
            </p:cNvSpPr>
            <p:nvPr/>
          </p:nvSpPr>
          <p:spPr bwMode="auto">
            <a:xfrm>
              <a:off x="4155" y="2817"/>
              <a:ext cx="71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FFFFFF"/>
                  </a:solidFill>
                  <a:latin typeface="Verdana" panose="020B0604030504040204" pitchFamily="34" charset="0"/>
                </a:rPr>
                <a:t>Iwi Development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Rectangle 66"/>
            <p:cNvSpPr>
              <a:spLocks noChangeArrowheads="1"/>
            </p:cNvSpPr>
            <p:nvPr/>
          </p:nvSpPr>
          <p:spPr bwMode="auto">
            <a:xfrm>
              <a:off x="4912" y="282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67"/>
            <p:cNvSpPr>
              <a:spLocks noChangeArrowheads="1"/>
            </p:cNvSpPr>
            <p:nvPr/>
          </p:nvSpPr>
          <p:spPr bwMode="auto">
            <a:xfrm>
              <a:off x="4441" y="2907"/>
              <a:ext cx="24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Trust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68"/>
            <p:cNvSpPr>
              <a:spLocks noChangeArrowheads="1"/>
            </p:cNvSpPr>
            <p:nvPr/>
          </p:nvSpPr>
          <p:spPr bwMode="auto">
            <a:xfrm>
              <a:off x="4648" y="2907"/>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69"/>
            <p:cNvSpPr>
              <a:spLocks noChangeArrowheads="1"/>
            </p:cNvSpPr>
            <p:nvPr/>
          </p:nvSpPr>
          <p:spPr bwMode="auto">
            <a:xfrm>
              <a:off x="4544" y="3005"/>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70"/>
            <p:cNvSpPr>
              <a:spLocks noChangeArrowheads="1"/>
            </p:cNvSpPr>
            <p:nvPr/>
          </p:nvSpPr>
          <p:spPr bwMode="auto">
            <a:xfrm>
              <a:off x="4120" y="3102"/>
              <a:ext cx="77"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71"/>
            <p:cNvSpPr>
              <a:spLocks noChangeArrowheads="1"/>
            </p:cNvSpPr>
            <p:nvPr/>
          </p:nvSpPr>
          <p:spPr bwMode="auto">
            <a:xfrm>
              <a:off x="4157" y="3102"/>
              <a:ext cx="78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Verdana" panose="020B0604030504040204" pitchFamily="34" charset="0"/>
                </a:rPr>
                <a:t>Registered Charity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Rectangle 72"/>
            <p:cNvSpPr>
              <a:spLocks noChangeArrowheads="1"/>
            </p:cNvSpPr>
            <p:nvPr/>
          </p:nvSpPr>
          <p:spPr bwMode="auto">
            <a:xfrm>
              <a:off x="4828" y="3102"/>
              <a:ext cx="20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still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73"/>
            <p:cNvSpPr>
              <a:spLocks noChangeArrowheads="1"/>
            </p:cNvSpPr>
            <p:nvPr/>
          </p:nvSpPr>
          <p:spPr bwMode="auto">
            <a:xfrm>
              <a:off x="4995" y="3102"/>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75"/>
            <p:cNvSpPr>
              <a:spLocks noChangeArrowheads="1"/>
            </p:cNvSpPr>
            <p:nvPr/>
          </p:nvSpPr>
          <p:spPr bwMode="auto">
            <a:xfrm>
              <a:off x="4822" y="3208"/>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7" name="Group 78"/>
            <p:cNvGrpSpPr>
              <a:grpSpLocks/>
            </p:cNvGrpSpPr>
            <p:nvPr/>
          </p:nvGrpSpPr>
          <p:grpSpPr bwMode="auto">
            <a:xfrm>
              <a:off x="3687" y="3607"/>
              <a:ext cx="1720" cy="260"/>
              <a:chOff x="3687" y="3607"/>
              <a:chExt cx="1720" cy="260"/>
            </a:xfrm>
          </p:grpSpPr>
          <p:sp>
            <p:nvSpPr>
              <p:cNvPr id="98" name="Rectangle 76"/>
              <p:cNvSpPr>
                <a:spLocks noChangeArrowheads="1"/>
              </p:cNvSpPr>
              <p:nvPr/>
            </p:nvSpPr>
            <p:spPr bwMode="auto">
              <a:xfrm>
                <a:off x="3687" y="3607"/>
                <a:ext cx="1720" cy="26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9" name="Rectangle 77"/>
              <p:cNvSpPr>
                <a:spLocks noChangeArrowheads="1"/>
              </p:cNvSpPr>
              <p:nvPr/>
            </p:nvSpPr>
            <p:spPr bwMode="auto">
              <a:xfrm>
                <a:off x="3687" y="3607"/>
                <a:ext cx="1720" cy="260"/>
              </a:xfrm>
              <a:prstGeom prst="rect">
                <a:avLst/>
              </a:prstGeom>
              <a:noFill/>
              <a:ln w="12700" cap="rnd">
                <a:solidFill>
                  <a:srgbClr val="BF9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68" name="Rectangle 79"/>
            <p:cNvSpPr>
              <a:spLocks noChangeArrowheads="1"/>
            </p:cNvSpPr>
            <p:nvPr/>
          </p:nvSpPr>
          <p:spPr bwMode="auto">
            <a:xfrm>
              <a:off x="3951" y="3640"/>
              <a:ext cx="126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Verdana" panose="020B0604030504040204" pitchFamily="34" charset="0"/>
                </a:rPr>
                <a:t>Primary Role: Social services,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Rectangle 80"/>
            <p:cNvSpPr>
              <a:spLocks noChangeArrowheads="1"/>
            </p:cNvSpPr>
            <p:nvPr/>
          </p:nvSpPr>
          <p:spPr bwMode="auto">
            <a:xfrm>
              <a:off x="3998" y="3736"/>
              <a:ext cx="11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community and cultural etc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81"/>
            <p:cNvSpPr>
              <a:spLocks noChangeArrowheads="1"/>
            </p:cNvSpPr>
            <p:nvPr/>
          </p:nvSpPr>
          <p:spPr bwMode="auto">
            <a:xfrm>
              <a:off x="5097" y="374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82"/>
            <p:cNvSpPr>
              <a:spLocks noChangeArrowheads="1"/>
            </p:cNvSpPr>
            <p:nvPr/>
          </p:nvSpPr>
          <p:spPr bwMode="auto">
            <a:xfrm>
              <a:off x="3867" y="1140"/>
              <a:ext cx="1631" cy="163"/>
            </a:xfrm>
            <a:prstGeom prst="rect">
              <a:avLst/>
            </a:prstGeom>
            <a:noFill/>
            <a:ln w="12700" cap="rnd">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2" name="Rectangle 83"/>
            <p:cNvSpPr>
              <a:spLocks noChangeArrowheads="1"/>
            </p:cNvSpPr>
            <p:nvPr/>
          </p:nvSpPr>
          <p:spPr bwMode="auto">
            <a:xfrm>
              <a:off x="3930" y="1157"/>
              <a:ext cx="4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84"/>
            <p:cNvSpPr>
              <a:spLocks noChangeArrowheads="1"/>
            </p:cNvSpPr>
            <p:nvPr/>
          </p:nvSpPr>
          <p:spPr bwMode="auto">
            <a:xfrm>
              <a:off x="4334" y="1172"/>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85"/>
            <p:cNvSpPr>
              <a:spLocks noChangeArrowheads="1"/>
            </p:cNvSpPr>
            <p:nvPr/>
          </p:nvSpPr>
          <p:spPr bwMode="auto">
            <a:xfrm>
              <a:off x="4362" y="1172"/>
              <a:ext cx="49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Verdana" panose="020B0604030504040204" pitchFamily="34" charset="0"/>
                </a:rPr>
                <a:t>Ownership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86"/>
            <p:cNvSpPr>
              <a:spLocks noChangeArrowheads="1"/>
            </p:cNvSpPr>
            <p:nvPr/>
          </p:nvSpPr>
          <p:spPr bwMode="auto">
            <a:xfrm>
              <a:off x="4814" y="1167"/>
              <a:ext cx="6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87"/>
            <p:cNvSpPr>
              <a:spLocks noChangeArrowheads="1"/>
            </p:cNvSpPr>
            <p:nvPr/>
          </p:nvSpPr>
          <p:spPr bwMode="auto">
            <a:xfrm>
              <a:off x="3869" y="1422"/>
              <a:ext cx="1629" cy="163"/>
            </a:xfrm>
            <a:prstGeom prst="rect">
              <a:avLst/>
            </a:prstGeom>
            <a:noFill/>
            <a:ln w="12700" cap="rnd">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7" name="Rectangle 88"/>
            <p:cNvSpPr>
              <a:spLocks noChangeArrowheads="1"/>
            </p:cNvSpPr>
            <p:nvPr/>
          </p:nvSpPr>
          <p:spPr bwMode="auto">
            <a:xfrm>
              <a:off x="3931" y="1439"/>
              <a:ext cx="49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89"/>
            <p:cNvSpPr>
              <a:spLocks noChangeArrowheads="1"/>
            </p:cNvSpPr>
            <p:nvPr/>
          </p:nvSpPr>
          <p:spPr bwMode="auto">
            <a:xfrm>
              <a:off x="4368" y="1454"/>
              <a:ext cx="93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Verdana" panose="020B0604030504040204" pitchFamily="34" charset="0"/>
                </a:rPr>
                <a:t>Control / appointment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90"/>
            <p:cNvSpPr>
              <a:spLocks noChangeArrowheads="1"/>
            </p:cNvSpPr>
            <p:nvPr/>
          </p:nvSpPr>
          <p:spPr bwMode="auto">
            <a:xfrm>
              <a:off x="5258" y="146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Freeform 91"/>
            <p:cNvSpPr>
              <a:spLocks noEditPoints="1"/>
            </p:cNvSpPr>
            <p:nvPr/>
          </p:nvSpPr>
          <p:spPr bwMode="auto">
            <a:xfrm>
              <a:off x="2690" y="667"/>
              <a:ext cx="4" cy="174"/>
            </a:xfrm>
            <a:custGeom>
              <a:avLst/>
              <a:gdLst>
                <a:gd name="T0" fmla="*/ 0 w 4"/>
                <a:gd name="T1" fmla="*/ 174 h 174"/>
                <a:gd name="T2" fmla="*/ 0 w 4"/>
                <a:gd name="T3" fmla="*/ 158 h 174"/>
                <a:gd name="T4" fmla="*/ 4 w 4"/>
                <a:gd name="T5" fmla="*/ 158 h 174"/>
                <a:gd name="T6" fmla="*/ 4 w 4"/>
                <a:gd name="T7" fmla="*/ 174 h 174"/>
                <a:gd name="T8" fmla="*/ 0 w 4"/>
                <a:gd name="T9" fmla="*/ 174 h 174"/>
                <a:gd name="T10" fmla="*/ 0 w 4"/>
                <a:gd name="T11" fmla="*/ 146 h 174"/>
                <a:gd name="T12" fmla="*/ 0 w 4"/>
                <a:gd name="T13" fmla="*/ 130 h 174"/>
                <a:gd name="T14" fmla="*/ 4 w 4"/>
                <a:gd name="T15" fmla="*/ 130 h 174"/>
                <a:gd name="T16" fmla="*/ 4 w 4"/>
                <a:gd name="T17" fmla="*/ 146 h 174"/>
                <a:gd name="T18" fmla="*/ 0 w 4"/>
                <a:gd name="T19" fmla="*/ 146 h 174"/>
                <a:gd name="T20" fmla="*/ 0 w 4"/>
                <a:gd name="T21" fmla="*/ 118 h 174"/>
                <a:gd name="T22" fmla="*/ 0 w 4"/>
                <a:gd name="T23" fmla="*/ 102 h 174"/>
                <a:gd name="T24" fmla="*/ 4 w 4"/>
                <a:gd name="T25" fmla="*/ 102 h 174"/>
                <a:gd name="T26" fmla="*/ 4 w 4"/>
                <a:gd name="T27" fmla="*/ 118 h 174"/>
                <a:gd name="T28" fmla="*/ 0 w 4"/>
                <a:gd name="T29" fmla="*/ 118 h 174"/>
                <a:gd name="T30" fmla="*/ 0 w 4"/>
                <a:gd name="T31" fmla="*/ 90 h 174"/>
                <a:gd name="T32" fmla="*/ 0 w 4"/>
                <a:gd name="T33" fmla="*/ 74 h 174"/>
                <a:gd name="T34" fmla="*/ 4 w 4"/>
                <a:gd name="T35" fmla="*/ 74 h 174"/>
                <a:gd name="T36" fmla="*/ 4 w 4"/>
                <a:gd name="T37" fmla="*/ 90 h 174"/>
                <a:gd name="T38" fmla="*/ 0 w 4"/>
                <a:gd name="T39" fmla="*/ 90 h 174"/>
                <a:gd name="T40" fmla="*/ 0 w 4"/>
                <a:gd name="T41" fmla="*/ 62 h 174"/>
                <a:gd name="T42" fmla="*/ 0 w 4"/>
                <a:gd name="T43" fmla="*/ 46 h 174"/>
                <a:gd name="T44" fmla="*/ 4 w 4"/>
                <a:gd name="T45" fmla="*/ 46 h 174"/>
                <a:gd name="T46" fmla="*/ 4 w 4"/>
                <a:gd name="T47" fmla="*/ 62 h 174"/>
                <a:gd name="T48" fmla="*/ 0 w 4"/>
                <a:gd name="T49" fmla="*/ 62 h 174"/>
                <a:gd name="T50" fmla="*/ 0 w 4"/>
                <a:gd name="T51" fmla="*/ 34 h 174"/>
                <a:gd name="T52" fmla="*/ 0 w 4"/>
                <a:gd name="T53" fmla="*/ 18 h 174"/>
                <a:gd name="T54" fmla="*/ 4 w 4"/>
                <a:gd name="T55" fmla="*/ 18 h 174"/>
                <a:gd name="T56" fmla="*/ 4 w 4"/>
                <a:gd name="T57" fmla="*/ 34 h 174"/>
                <a:gd name="T58" fmla="*/ 0 w 4"/>
                <a:gd name="T59" fmla="*/ 34 h 174"/>
                <a:gd name="T60" fmla="*/ 0 w 4"/>
                <a:gd name="T61" fmla="*/ 6 h 174"/>
                <a:gd name="T62" fmla="*/ 0 w 4"/>
                <a:gd name="T63" fmla="*/ 0 h 174"/>
                <a:gd name="T64" fmla="*/ 4 w 4"/>
                <a:gd name="T65" fmla="*/ 0 h 174"/>
                <a:gd name="T66" fmla="*/ 4 w 4"/>
                <a:gd name="T67" fmla="*/ 6 h 174"/>
                <a:gd name="T68" fmla="*/ 0 w 4"/>
                <a:gd name="T69" fmla="*/ 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 h="174">
                  <a:moveTo>
                    <a:pt x="0" y="174"/>
                  </a:moveTo>
                  <a:lnTo>
                    <a:pt x="0" y="158"/>
                  </a:lnTo>
                  <a:lnTo>
                    <a:pt x="4" y="158"/>
                  </a:lnTo>
                  <a:lnTo>
                    <a:pt x="4" y="174"/>
                  </a:lnTo>
                  <a:lnTo>
                    <a:pt x="0" y="174"/>
                  </a:lnTo>
                  <a:close/>
                  <a:moveTo>
                    <a:pt x="0" y="146"/>
                  </a:moveTo>
                  <a:lnTo>
                    <a:pt x="0" y="130"/>
                  </a:lnTo>
                  <a:lnTo>
                    <a:pt x="4" y="130"/>
                  </a:lnTo>
                  <a:lnTo>
                    <a:pt x="4" y="146"/>
                  </a:lnTo>
                  <a:lnTo>
                    <a:pt x="0" y="146"/>
                  </a:lnTo>
                  <a:close/>
                  <a:moveTo>
                    <a:pt x="0" y="118"/>
                  </a:moveTo>
                  <a:lnTo>
                    <a:pt x="0" y="102"/>
                  </a:lnTo>
                  <a:lnTo>
                    <a:pt x="4" y="102"/>
                  </a:lnTo>
                  <a:lnTo>
                    <a:pt x="4" y="118"/>
                  </a:lnTo>
                  <a:lnTo>
                    <a:pt x="0" y="118"/>
                  </a:lnTo>
                  <a:close/>
                  <a:moveTo>
                    <a:pt x="0" y="90"/>
                  </a:moveTo>
                  <a:lnTo>
                    <a:pt x="0" y="74"/>
                  </a:lnTo>
                  <a:lnTo>
                    <a:pt x="4" y="74"/>
                  </a:lnTo>
                  <a:lnTo>
                    <a:pt x="4" y="90"/>
                  </a:lnTo>
                  <a:lnTo>
                    <a:pt x="0" y="90"/>
                  </a:lnTo>
                  <a:close/>
                  <a:moveTo>
                    <a:pt x="0" y="62"/>
                  </a:moveTo>
                  <a:lnTo>
                    <a:pt x="0" y="46"/>
                  </a:lnTo>
                  <a:lnTo>
                    <a:pt x="4" y="46"/>
                  </a:lnTo>
                  <a:lnTo>
                    <a:pt x="4" y="62"/>
                  </a:lnTo>
                  <a:lnTo>
                    <a:pt x="0" y="62"/>
                  </a:lnTo>
                  <a:close/>
                  <a:moveTo>
                    <a:pt x="0" y="34"/>
                  </a:moveTo>
                  <a:lnTo>
                    <a:pt x="0" y="18"/>
                  </a:lnTo>
                  <a:lnTo>
                    <a:pt x="4" y="18"/>
                  </a:lnTo>
                  <a:lnTo>
                    <a:pt x="4" y="34"/>
                  </a:lnTo>
                  <a:lnTo>
                    <a:pt x="0" y="34"/>
                  </a:lnTo>
                  <a:close/>
                  <a:moveTo>
                    <a:pt x="0" y="6"/>
                  </a:moveTo>
                  <a:lnTo>
                    <a:pt x="0" y="0"/>
                  </a:lnTo>
                  <a:lnTo>
                    <a:pt x="4" y="0"/>
                  </a:lnTo>
                  <a:lnTo>
                    <a:pt x="4" y="6"/>
                  </a:lnTo>
                  <a:lnTo>
                    <a:pt x="0" y="6"/>
                  </a:ln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grpSp>
          <p:nvGrpSpPr>
            <p:cNvPr id="81" name="Group 94"/>
            <p:cNvGrpSpPr>
              <a:grpSpLocks/>
            </p:cNvGrpSpPr>
            <p:nvPr/>
          </p:nvGrpSpPr>
          <p:grpSpPr bwMode="auto">
            <a:xfrm>
              <a:off x="2042" y="473"/>
              <a:ext cx="1312" cy="182"/>
              <a:chOff x="2042" y="473"/>
              <a:chExt cx="1312" cy="182"/>
            </a:xfrm>
          </p:grpSpPr>
          <p:sp>
            <p:nvSpPr>
              <p:cNvPr id="96" name="Rectangle 92"/>
              <p:cNvSpPr>
                <a:spLocks noChangeArrowheads="1"/>
              </p:cNvSpPr>
              <p:nvPr/>
            </p:nvSpPr>
            <p:spPr bwMode="auto">
              <a:xfrm>
                <a:off x="2042" y="473"/>
                <a:ext cx="1312" cy="1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7" name="Rectangle 93"/>
              <p:cNvSpPr>
                <a:spLocks noChangeArrowheads="1"/>
              </p:cNvSpPr>
              <p:nvPr/>
            </p:nvSpPr>
            <p:spPr bwMode="auto">
              <a:xfrm>
                <a:off x="2042" y="473"/>
                <a:ext cx="1312" cy="182"/>
              </a:xfrm>
              <a:prstGeom prst="rect">
                <a:avLst/>
              </a:prstGeom>
              <a:noFill/>
              <a:ln w="12700" cap="rnd">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82" name="Rectangle 95"/>
            <p:cNvSpPr>
              <a:spLocks noChangeArrowheads="1"/>
            </p:cNvSpPr>
            <p:nvPr/>
          </p:nvSpPr>
          <p:spPr bwMode="auto">
            <a:xfrm>
              <a:off x="2580" y="495"/>
              <a:ext cx="1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FFFFFF"/>
                  </a:solidFill>
                  <a:latin typeface="Verdana" panose="020B0604030504040204" pitchFamily="34" charset="0"/>
                </a:rPr>
                <a:t>Iwi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96"/>
            <p:cNvSpPr>
              <a:spLocks noChangeArrowheads="1"/>
            </p:cNvSpPr>
            <p:nvPr/>
          </p:nvSpPr>
          <p:spPr bwMode="auto">
            <a:xfrm>
              <a:off x="3056" y="515"/>
              <a:ext cx="6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4" name="Group 99"/>
            <p:cNvGrpSpPr>
              <a:grpSpLocks/>
            </p:cNvGrpSpPr>
            <p:nvPr/>
          </p:nvGrpSpPr>
          <p:grpSpPr bwMode="auto">
            <a:xfrm>
              <a:off x="204" y="2466"/>
              <a:ext cx="1267" cy="1000"/>
              <a:chOff x="204" y="2466"/>
              <a:chExt cx="1267" cy="1000"/>
            </a:xfrm>
          </p:grpSpPr>
          <p:sp>
            <p:nvSpPr>
              <p:cNvPr id="94" name="Rectangle 97"/>
              <p:cNvSpPr>
                <a:spLocks noChangeArrowheads="1"/>
              </p:cNvSpPr>
              <p:nvPr/>
            </p:nvSpPr>
            <p:spPr bwMode="auto">
              <a:xfrm>
                <a:off x="204" y="2466"/>
                <a:ext cx="1267" cy="10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5" name="Rectangle 98"/>
              <p:cNvSpPr>
                <a:spLocks noChangeArrowheads="1"/>
              </p:cNvSpPr>
              <p:nvPr/>
            </p:nvSpPr>
            <p:spPr bwMode="auto">
              <a:xfrm>
                <a:off x="204" y="2466"/>
                <a:ext cx="1267" cy="1000"/>
              </a:xfrm>
              <a:prstGeom prst="rect">
                <a:avLst/>
              </a:prstGeom>
              <a:noFill/>
              <a:ln w="12700" cap="rnd">
                <a:solidFill>
                  <a:srgbClr val="4454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86" name="Rectangle 101"/>
            <p:cNvSpPr>
              <a:spLocks noChangeArrowheads="1"/>
            </p:cNvSpPr>
            <p:nvPr/>
          </p:nvSpPr>
          <p:spPr bwMode="auto">
            <a:xfrm>
              <a:off x="500" y="279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Rectangle 102"/>
            <p:cNvSpPr>
              <a:spLocks noChangeArrowheads="1"/>
            </p:cNvSpPr>
            <p:nvPr/>
          </p:nvSpPr>
          <p:spPr bwMode="auto">
            <a:xfrm>
              <a:off x="823" y="279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Rectangle 103"/>
            <p:cNvSpPr>
              <a:spLocks noChangeArrowheads="1"/>
            </p:cNvSpPr>
            <p:nvPr/>
          </p:nvSpPr>
          <p:spPr bwMode="auto">
            <a:xfrm>
              <a:off x="974" y="279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Rectangle 104"/>
            <p:cNvSpPr>
              <a:spLocks noChangeArrowheads="1"/>
            </p:cNvSpPr>
            <p:nvPr/>
          </p:nvSpPr>
          <p:spPr bwMode="auto">
            <a:xfrm>
              <a:off x="1171" y="2794"/>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105"/>
            <p:cNvSpPr>
              <a:spLocks noChangeArrowheads="1"/>
            </p:cNvSpPr>
            <p:nvPr/>
          </p:nvSpPr>
          <p:spPr bwMode="auto">
            <a:xfrm>
              <a:off x="836" y="2892"/>
              <a:ext cx="6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106"/>
            <p:cNvSpPr>
              <a:spLocks noChangeArrowheads="1"/>
            </p:cNvSpPr>
            <p:nvPr/>
          </p:nvSpPr>
          <p:spPr bwMode="auto">
            <a:xfrm>
              <a:off x="405" y="2802"/>
              <a:ext cx="99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Verdana" panose="020B0604030504040204" pitchFamily="34" charset="0"/>
                </a:rPr>
                <a:t>Asset Holding Company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Rectangle 107"/>
            <p:cNvSpPr>
              <a:spLocks noChangeArrowheads="1"/>
            </p:cNvSpPr>
            <p:nvPr/>
          </p:nvSpPr>
          <p:spPr bwMode="auto">
            <a:xfrm>
              <a:off x="415" y="2929"/>
              <a:ext cx="9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Verdana" panose="020B0604030504040204" pitchFamily="34" charset="0"/>
                </a:rPr>
                <a:t>for Maori Fisheries Act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Rectangle 108"/>
            <p:cNvSpPr>
              <a:spLocks noChangeArrowheads="1"/>
            </p:cNvSpPr>
            <p:nvPr/>
          </p:nvSpPr>
          <p:spPr bwMode="auto">
            <a:xfrm>
              <a:off x="1302" y="3095"/>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10" name="Group 109"/>
          <p:cNvGrpSpPr/>
          <p:nvPr/>
        </p:nvGrpSpPr>
        <p:grpSpPr>
          <a:xfrm>
            <a:off x="6921031" y="378000"/>
            <a:ext cx="1620000" cy="307976"/>
            <a:chOff x="398463" y="404813"/>
            <a:chExt cx="1627187" cy="307976"/>
          </a:xfrm>
          <a:solidFill>
            <a:schemeClr val="tx1"/>
          </a:solidFill>
        </p:grpSpPr>
        <p:sp>
          <p:nvSpPr>
            <p:cNvPr id="1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4563984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noProof="0" dirty="0"/>
              <a:t>Tax Funds flows</a:t>
            </a:r>
          </a:p>
        </p:txBody>
      </p:sp>
      <p:sp>
        <p:nvSpPr>
          <p:cNvPr id="6" name="TextBox 81"/>
          <p:cNvSpPr txBox="1">
            <a:spLocks noChangeArrowheads="1"/>
          </p:cNvSpPr>
          <p:nvPr/>
        </p:nvSpPr>
        <p:spPr bwMode="auto">
          <a:xfrm>
            <a:off x="3342549" y="535379"/>
            <a:ext cx="3092450" cy="465137"/>
          </a:xfrm>
          <a:prstGeom prst="rect">
            <a:avLst/>
          </a:prstGeom>
          <a:solidFill>
            <a:srgbClr val="000000"/>
          </a:solidFill>
          <a:ln w="12700">
            <a:solidFill>
              <a:srgbClr val="41719C"/>
            </a:solidFill>
            <a:miter lim="800000"/>
            <a:headEnd/>
            <a:tailEnd/>
          </a:ln>
        </p:spPr>
        <p:txBody>
          <a:bodyPr vert="horz" wrap="square" lIns="91381" tIns="45690" rIns="91381" bIns="456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000" b="0" i="0" u="none" strike="noStrike" cap="none" normalizeH="0" baseline="0" dirty="0">
                <a:ln>
                  <a:noFill/>
                </a:ln>
                <a:solidFill>
                  <a:srgbClr val="FFFFFF"/>
                </a:solidFill>
                <a:effectLst/>
                <a:latin typeface="Verdana" panose="020B0604030504040204" pitchFamily="34" charset="0"/>
              </a:rPr>
              <a:t>Iwi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 name="Group 9233"/>
          <p:cNvGrpSpPr>
            <a:grpSpLocks/>
          </p:cNvGrpSpPr>
          <p:nvPr/>
        </p:nvGrpSpPr>
        <p:grpSpPr bwMode="auto">
          <a:xfrm>
            <a:off x="3766411" y="5566410"/>
            <a:ext cx="2244725" cy="1179513"/>
            <a:chOff x="3864239" y="5112969"/>
            <a:chExt cx="2305207" cy="1079422"/>
          </a:xfrm>
        </p:grpSpPr>
        <p:sp>
          <p:nvSpPr>
            <p:cNvPr id="4" name="Isosceles Triangle 9234"/>
            <p:cNvSpPr>
              <a:spLocks noChangeArrowheads="1"/>
            </p:cNvSpPr>
            <p:nvPr/>
          </p:nvSpPr>
          <p:spPr bwMode="auto">
            <a:xfrm>
              <a:off x="4296068" y="5257422"/>
              <a:ext cx="1873378" cy="934969"/>
            </a:xfrm>
            <a:prstGeom prst="triangle">
              <a:avLst>
                <a:gd name="adj" fmla="val 50000"/>
              </a:avLst>
            </a:prstGeom>
            <a:solidFill>
              <a:srgbClr val="002060"/>
            </a:solidFill>
            <a:ln w="12700" algn="ctr">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NZ"/>
            </a:p>
          </p:txBody>
        </p:sp>
        <p:sp>
          <p:nvSpPr>
            <p:cNvPr id="7" name="Isosceles Triangle 9235"/>
            <p:cNvSpPr>
              <a:spLocks noChangeArrowheads="1"/>
            </p:cNvSpPr>
            <p:nvPr/>
          </p:nvSpPr>
          <p:spPr bwMode="auto">
            <a:xfrm>
              <a:off x="4081741" y="5184402"/>
              <a:ext cx="1871791" cy="936557"/>
            </a:xfrm>
            <a:prstGeom prst="triangle">
              <a:avLst>
                <a:gd name="adj" fmla="val 50000"/>
              </a:avLst>
            </a:prstGeom>
            <a:solidFill>
              <a:srgbClr val="002060"/>
            </a:solidFill>
            <a:ln w="12700" algn="ctr">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NZ"/>
            </a:p>
          </p:txBody>
        </p:sp>
        <p:sp>
          <p:nvSpPr>
            <p:cNvPr id="8" name="Isosceles Triangle 9236"/>
            <p:cNvSpPr>
              <a:spLocks noChangeArrowheads="1"/>
            </p:cNvSpPr>
            <p:nvPr/>
          </p:nvSpPr>
          <p:spPr bwMode="auto">
            <a:xfrm>
              <a:off x="3864239" y="5112969"/>
              <a:ext cx="1871790" cy="934970"/>
            </a:xfrm>
            <a:prstGeom prst="triangle">
              <a:avLst>
                <a:gd name="adj" fmla="val 50000"/>
              </a:avLst>
            </a:prstGeom>
            <a:solidFill>
              <a:srgbClr val="002060"/>
            </a:solidFill>
            <a:ln w="12700" algn="ctr">
              <a:solidFill>
                <a:srgbClr val="002060"/>
              </a:solidFill>
              <a:miter lim="800000"/>
              <a:headEnd/>
              <a:tailEnd/>
            </a:ln>
          </p:spPr>
          <p:txBody>
            <a:bodyPr vert="horz" wrap="square" lIns="91440" tIns="45720" rIns="91440" bIns="45720" numCol="1" anchor="ctr" anchorCtr="0" compatLnSpc="1">
              <a:prstTxWarp prst="textNoShape">
                <a:avLst/>
              </a:prstTxWarp>
            </a:bodyPr>
            <a:lstStyle/>
            <a:p>
              <a:endParaRPr lang="en-NZ"/>
            </a:p>
          </p:txBody>
        </p:sp>
        <p:sp>
          <p:nvSpPr>
            <p:cNvPr id="9" name="TextBox 92"/>
            <p:cNvSpPr txBox="1">
              <a:spLocks noChangeArrowheads="1"/>
            </p:cNvSpPr>
            <p:nvPr/>
          </p:nvSpPr>
          <p:spPr bwMode="auto">
            <a:xfrm>
              <a:off x="3923790" y="5384923"/>
              <a:ext cx="1800348" cy="58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000" b="0" i="0" u="none" strike="noStrike" cap="none" normalizeH="0" baseline="0" dirty="0">
                  <a:ln>
                    <a:noFill/>
                  </a:ln>
                  <a:solidFill>
                    <a:srgbClr val="FFFFFF"/>
                  </a:solidFill>
                  <a:effectLst/>
                  <a:latin typeface="Verdana" panose="020B0604030504040204" pitchFamily="34" charset="0"/>
                </a:rPr>
                <a:t>Limited </a:t>
              </a:r>
              <a:endParaRPr kumimoji="0" lang="en-NZ" altLang="en-US" sz="1000" b="0"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000" b="0" i="0" u="none" strike="noStrike" cap="none" normalizeH="0" baseline="0" dirty="0">
                  <a:ln>
                    <a:noFill/>
                  </a:ln>
                  <a:solidFill>
                    <a:srgbClr val="FFFFFF"/>
                  </a:solidFill>
                  <a:effectLst/>
                  <a:latin typeface="Verdana" panose="020B0604030504040204" pitchFamily="34" charset="0"/>
                </a:rPr>
                <a:t>Partnerships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000" b="0" i="0" u="none" strike="noStrike" cap="none" normalizeH="0" baseline="0" dirty="0">
                  <a:ln>
                    <a:noFill/>
                  </a:ln>
                  <a:solidFill>
                    <a:srgbClr val="FFFFFF"/>
                  </a:solidFill>
                  <a:effectLst/>
                  <a:latin typeface="Verdana" panose="020B0604030504040204" pitchFamily="34" charset="0"/>
                </a:rPr>
                <a:t>(if any)</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grpSp>
      <p:grpSp>
        <p:nvGrpSpPr>
          <p:cNvPr id="10" name="Group 4"/>
          <p:cNvGrpSpPr>
            <a:grpSpLocks noChangeAspect="1"/>
          </p:cNvGrpSpPr>
          <p:nvPr/>
        </p:nvGrpSpPr>
        <p:grpSpPr bwMode="auto">
          <a:xfrm>
            <a:off x="225426" y="882651"/>
            <a:ext cx="8802687" cy="5473700"/>
            <a:chOff x="142" y="556"/>
            <a:chExt cx="5545" cy="3448"/>
          </a:xfrm>
        </p:grpSpPr>
        <p:sp>
          <p:nvSpPr>
            <p:cNvPr id="11" name="AutoShape 3"/>
            <p:cNvSpPr>
              <a:spLocks noChangeAspect="1" noChangeArrowheads="1" noTextEdit="1"/>
            </p:cNvSpPr>
            <p:nvPr/>
          </p:nvSpPr>
          <p:spPr bwMode="auto">
            <a:xfrm>
              <a:off x="142" y="556"/>
              <a:ext cx="5545" cy="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 name="Rectangle 5"/>
            <p:cNvSpPr>
              <a:spLocks noChangeArrowheads="1"/>
            </p:cNvSpPr>
            <p:nvPr/>
          </p:nvSpPr>
          <p:spPr bwMode="auto">
            <a:xfrm>
              <a:off x="143" y="558"/>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6"/>
            <p:cNvSpPr>
              <a:spLocks noChangeArrowheads="1"/>
            </p:cNvSpPr>
            <p:nvPr/>
          </p:nvSpPr>
          <p:spPr bwMode="auto">
            <a:xfrm>
              <a:off x="143" y="646"/>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7"/>
            <p:cNvSpPr>
              <a:spLocks noChangeArrowheads="1"/>
            </p:cNvSpPr>
            <p:nvPr/>
          </p:nvSpPr>
          <p:spPr bwMode="auto">
            <a:xfrm>
              <a:off x="143" y="734"/>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8"/>
            <p:cNvSpPr>
              <a:spLocks noChangeArrowheads="1"/>
            </p:cNvSpPr>
            <p:nvPr/>
          </p:nvSpPr>
          <p:spPr bwMode="auto">
            <a:xfrm>
              <a:off x="143" y="823"/>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9"/>
            <p:cNvSpPr>
              <a:spLocks noChangeArrowheads="1"/>
            </p:cNvSpPr>
            <p:nvPr/>
          </p:nvSpPr>
          <p:spPr bwMode="auto">
            <a:xfrm>
              <a:off x="143" y="905"/>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0"/>
            <p:cNvSpPr>
              <a:spLocks noChangeArrowheads="1"/>
            </p:cNvSpPr>
            <p:nvPr/>
          </p:nvSpPr>
          <p:spPr bwMode="auto">
            <a:xfrm>
              <a:off x="143" y="989"/>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1"/>
            <p:cNvSpPr>
              <a:spLocks noChangeArrowheads="1"/>
            </p:cNvSpPr>
            <p:nvPr/>
          </p:nvSpPr>
          <p:spPr bwMode="auto">
            <a:xfrm>
              <a:off x="143" y="1072"/>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2"/>
            <p:cNvSpPr>
              <a:spLocks noChangeArrowheads="1"/>
            </p:cNvSpPr>
            <p:nvPr/>
          </p:nvSpPr>
          <p:spPr bwMode="auto">
            <a:xfrm>
              <a:off x="143" y="1156"/>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3"/>
            <p:cNvSpPr>
              <a:spLocks noChangeArrowheads="1"/>
            </p:cNvSpPr>
            <p:nvPr/>
          </p:nvSpPr>
          <p:spPr bwMode="auto">
            <a:xfrm>
              <a:off x="143" y="1239"/>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4"/>
            <p:cNvSpPr>
              <a:spLocks noChangeArrowheads="1"/>
            </p:cNvSpPr>
            <p:nvPr/>
          </p:nvSpPr>
          <p:spPr bwMode="auto">
            <a:xfrm>
              <a:off x="143" y="1327"/>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5"/>
            <p:cNvSpPr>
              <a:spLocks noChangeArrowheads="1"/>
            </p:cNvSpPr>
            <p:nvPr/>
          </p:nvSpPr>
          <p:spPr bwMode="auto">
            <a:xfrm>
              <a:off x="143" y="1415"/>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6"/>
            <p:cNvSpPr>
              <a:spLocks noChangeArrowheads="1"/>
            </p:cNvSpPr>
            <p:nvPr/>
          </p:nvSpPr>
          <p:spPr bwMode="auto">
            <a:xfrm>
              <a:off x="143" y="1503"/>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7"/>
            <p:cNvSpPr>
              <a:spLocks noChangeArrowheads="1"/>
            </p:cNvSpPr>
            <p:nvPr/>
          </p:nvSpPr>
          <p:spPr bwMode="auto">
            <a:xfrm>
              <a:off x="143" y="1591"/>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8"/>
            <p:cNvSpPr>
              <a:spLocks noChangeArrowheads="1"/>
            </p:cNvSpPr>
            <p:nvPr/>
          </p:nvSpPr>
          <p:spPr bwMode="auto">
            <a:xfrm>
              <a:off x="143" y="1679"/>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9"/>
            <p:cNvSpPr>
              <a:spLocks noChangeArrowheads="1"/>
            </p:cNvSpPr>
            <p:nvPr/>
          </p:nvSpPr>
          <p:spPr bwMode="auto">
            <a:xfrm>
              <a:off x="143" y="1767"/>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0"/>
            <p:cNvSpPr>
              <a:spLocks noChangeArrowheads="1"/>
            </p:cNvSpPr>
            <p:nvPr/>
          </p:nvSpPr>
          <p:spPr bwMode="auto">
            <a:xfrm>
              <a:off x="143" y="1856"/>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1"/>
            <p:cNvSpPr>
              <a:spLocks noChangeArrowheads="1"/>
            </p:cNvSpPr>
            <p:nvPr/>
          </p:nvSpPr>
          <p:spPr bwMode="auto">
            <a:xfrm>
              <a:off x="143" y="1944"/>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2"/>
            <p:cNvSpPr>
              <a:spLocks noChangeArrowheads="1"/>
            </p:cNvSpPr>
            <p:nvPr/>
          </p:nvSpPr>
          <p:spPr bwMode="auto">
            <a:xfrm>
              <a:off x="143" y="2031"/>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3"/>
            <p:cNvSpPr>
              <a:spLocks noChangeArrowheads="1"/>
            </p:cNvSpPr>
            <p:nvPr/>
          </p:nvSpPr>
          <p:spPr bwMode="auto">
            <a:xfrm>
              <a:off x="143" y="2120"/>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4"/>
            <p:cNvSpPr>
              <a:spLocks noChangeArrowheads="1"/>
            </p:cNvSpPr>
            <p:nvPr/>
          </p:nvSpPr>
          <p:spPr bwMode="auto">
            <a:xfrm>
              <a:off x="143" y="2208"/>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5"/>
            <p:cNvSpPr>
              <a:spLocks noChangeArrowheads="1"/>
            </p:cNvSpPr>
            <p:nvPr/>
          </p:nvSpPr>
          <p:spPr bwMode="auto">
            <a:xfrm>
              <a:off x="143" y="2296"/>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6"/>
            <p:cNvSpPr>
              <a:spLocks noChangeArrowheads="1"/>
            </p:cNvSpPr>
            <p:nvPr/>
          </p:nvSpPr>
          <p:spPr bwMode="auto">
            <a:xfrm>
              <a:off x="143" y="2384"/>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7"/>
            <p:cNvSpPr>
              <a:spLocks noChangeArrowheads="1"/>
            </p:cNvSpPr>
            <p:nvPr/>
          </p:nvSpPr>
          <p:spPr bwMode="auto">
            <a:xfrm>
              <a:off x="143" y="2472"/>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28"/>
            <p:cNvSpPr>
              <a:spLocks noChangeArrowheads="1"/>
            </p:cNvSpPr>
            <p:nvPr/>
          </p:nvSpPr>
          <p:spPr bwMode="auto">
            <a:xfrm>
              <a:off x="143" y="2560"/>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9"/>
            <p:cNvSpPr>
              <a:spLocks noChangeArrowheads="1"/>
            </p:cNvSpPr>
            <p:nvPr/>
          </p:nvSpPr>
          <p:spPr bwMode="auto">
            <a:xfrm>
              <a:off x="143" y="2648"/>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0"/>
            <p:cNvSpPr>
              <a:spLocks noChangeArrowheads="1"/>
            </p:cNvSpPr>
            <p:nvPr/>
          </p:nvSpPr>
          <p:spPr bwMode="auto">
            <a:xfrm>
              <a:off x="143" y="2737"/>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1"/>
            <p:cNvSpPr>
              <a:spLocks noChangeArrowheads="1"/>
            </p:cNvSpPr>
            <p:nvPr/>
          </p:nvSpPr>
          <p:spPr bwMode="auto">
            <a:xfrm>
              <a:off x="143" y="2825"/>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2"/>
            <p:cNvSpPr>
              <a:spLocks noChangeArrowheads="1"/>
            </p:cNvSpPr>
            <p:nvPr/>
          </p:nvSpPr>
          <p:spPr bwMode="auto">
            <a:xfrm>
              <a:off x="143" y="2912"/>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3"/>
            <p:cNvSpPr>
              <a:spLocks noChangeArrowheads="1"/>
            </p:cNvSpPr>
            <p:nvPr/>
          </p:nvSpPr>
          <p:spPr bwMode="auto">
            <a:xfrm>
              <a:off x="143" y="3000"/>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4"/>
            <p:cNvSpPr>
              <a:spLocks noChangeArrowheads="1"/>
            </p:cNvSpPr>
            <p:nvPr/>
          </p:nvSpPr>
          <p:spPr bwMode="auto">
            <a:xfrm>
              <a:off x="143" y="3089"/>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5"/>
            <p:cNvSpPr>
              <a:spLocks noChangeArrowheads="1"/>
            </p:cNvSpPr>
            <p:nvPr/>
          </p:nvSpPr>
          <p:spPr bwMode="auto">
            <a:xfrm>
              <a:off x="143" y="3177"/>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6"/>
            <p:cNvSpPr>
              <a:spLocks noChangeArrowheads="1"/>
            </p:cNvSpPr>
            <p:nvPr/>
          </p:nvSpPr>
          <p:spPr bwMode="auto">
            <a:xfrm>
              <a:off x="143" y="3265"/>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37"/>
            <p:cNvSpPr>
              <a:spLocks noChangeArrowheads="1"/>
            </p:cNvSpPr>
            <p:nvPr/>
          </p:nvSpPr>
          <p:spPr bwMode="auto">
            <a:xfrm>
              <a:off x="143" y="3353"/>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38"/>
            <p:cNvSpPr>
              <a:spLocks noChangeArrowheads="1"/>
            </p:cNvSpPr>
            <p:nvPr/>
          </p:nvSpPr>
          <p:spPr bwMode="auto">
            <a:xfrm>
              <a:off x="143" y="3441"/>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39"/>
            <p:cNvSpPr>
              <a:spLocks noChangeArrowheads="1"/>
            </p:cNvSpPr>
            <p:nvPr/>
          </p:nvSpPr>
          <p:spPr bwMode="auto">
            <a:xfrm>
              <a:off x="143" y="3529"/>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Freeform 40"/>
            <p:cNvSpPr>
              <a:spLocks noEditPoints="1"/>
            </p:cNvSpPr>
            <p:nvPr/>
          </p:nvSpPr>
          <p:spPr bwMode="auto">
            <a:xfrm>
              <a:off x="2415" y="711"/>
              <a:ext cx="58" cy="262"/>
            </a:xfrm>
            <a:custGeom>
              <a:avLst/>
              <a:gdLst>
                <a:gd name="T0" fmla="*/ 425 w 540"/>
                <a:gd name="T1" fmla="*/ 2417 h 2417"/>
                <a:gd name="T2" fmla="*/ 198 w 540"/>
                <a:gd name="T3" fmla="*/ 69 h 2417"/>
                <a:gd name="T4" fmla="*/ 264 w 540"/>
                <a:gd name="T5" fmla="*/ 63 h 2417"/>
                <a:gd name="T6" fmla="*/ 492 w 540"/>
                <a:gd name="T7" fmla="*/ 2410 h 2417"/>
                <a:gd name="T8" fmla="*/ 425 w 540"/>
                <a:gd name="T9" fmla="*/ 2417 h 2417"/>
                <a:gd name="T10" fmla="*/ 7 w 540"/>
                <a:gd name="T11" fmla="*/ 473 h 2417"/>
                <a:gd name="T12" fmla="*/ 225 w 540"/>
                <a:gd name="T13" fmla="*/ 0 h 2417"/>
                <a:gd name="T14" fmla="*/ 529 w 540"/>
                <a:gd name="T15" fmla="*/ 422 h 2417"/>
                <a:gd name="T16" fmla="*/ 522 w 540"/>
                <a:gd name="T17" fmla="*/ 469 h 2417"/>
                <a:gd name="T18" fmla="*/ 475 w 540"/>
                <a:gd name="T19" fmla="*/ 461 h 2417"/>
                <a:gd name="T20" fmla="*/ 204 w 540"/>
                <a:gd name="T21" fmla="*/ 86 h 2417"/>
                <a:gd name="T22" fmla="*/ 262 w 540"/>
                <a:gd name="T23" fmla="*/ 80 h 2417"/>
                <a:gd name="T24" fmla="*/ 68 w 540"/>
                <a:gd name="T25" fmla="*/ 501 h 2417"/>
                <a:gd name="T26" fmla="*/ 24 w 540"/>
                <a:gd name="T27" fmla="*/ 517 h 2417"/>
                <a:gd name="T28" fmla="*/ 7 w 540"/>
                <a:gd name="T29" fmla="*/ 473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0" h="2417">
                  <a:moveTo>
                    <a:pt x="425" y="2417"/>
                  </a:moveTo>
                  <a:lnTo>
                    <a:pt x="198" y="69"/>
                  </a:lnTo>
                  <a:lnTo>
                    <a:pt x="264" y="63"/>
                  </a:lnTo>
                  <a:lnTo>
                    <a:pt x="492" y="2410"/>
                  </a:lnTo>
                  <a:lnTo>
                    <a:pt x="425" y="2417"/>
                  </a:lnTo>
                  <a:close/>
                  <a:moveTo>
                    <a:pt x="7" y="473"/>
                  </a:moveTo>
                  <a:lnTo>
                    <a:pt x="225" y="0"/>
                  </a:lnTo>
                  <a:lnTo>
                    <a:pt x="529" y="422"/>
                  </a:lnTo>
                  <a:cubicBezTo>
                    <a:pt x="540" y="437"/>
                    <a:pt x="537" y="458"/>
                    <a:pt x="522" y="469"/>
                  </a:cubicBezTo>
                  <a:cubicBezTo>
                    <a:pt x="507" y="480"/>
                    <a:pt x="486" y="476"/>
                    <a:pt x="475" y="461"/>
                  </a:cubicBezTo>
                  <a:lnTo>
                    <a:pt x="204" y="86"/>
                  </a:lnTo>
                  <a:lnTo>
                    <a:pt x="262" y="80"/>
                  </a:lnTo>
                  <a:lnTo>
                    <a:pt x="68" y="501"/>
                  </a:lnTo>
                  <a:cubicBezTo>
                    <a:pt x="60" y="517"/>
                    <a:pt x="40" y="525"/>
                    <a:pt x="24" y="517"/>
                  </a:cubicBezTo>
                  <a:cubicBezTo>
                    <a:pt x="7" y="509"/>
                    <a:pt x="0" y="490"/>
                    <a:pt x="7" y="473"/>
                  </a:cubicBezTo>
                  <a:close/>
                </a:path>
              </a:pathLst>
            </a:custGeom>
            <a:solidFill>
              <a:srgbClr val="01194F"/>
            </a:solidFill>
            <a:ln w="1588" cap="flat">
              <a:solidFill>
                <a:srgbClr val="01194F"/>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48" name="Freeform 41"/>
            <p:cNvSpPr>
              <a:spLocks noEditPoints="1"/>
            </p:cNvSpPr>
            <p:nvPr/>
          </p:nvSpPr>
          <p:spPr bwMode="auto">
            <a:xfrm>
              <a:off x="3651" y="719"/>
              <a:ext cx="932" cy="1120"/>
            </a:xfrm>
            <a:custGeom>
              <a:avLst/>
              <a:gdLst>
                <a:gd name="T0" fmla="*/ 4266 w 4291"/>
                <a:gd name="T1" fmla="*/ 5151 h 5151"/>
                <a:gd name="T2" fmla="*/ 8 w 4291"/>
                <a:gd name="T3" fmla="*/ 36 h 5151"/>
                <a:gd name="T4" fmla="*/ 34 w 4291"/>
                <a:gd name="T5" fmla="*/ 15 h 5151"/>
                <a:gd name="T6" fmla="*/ 4291 w 4291"/>
                <a:gd name="T7" fmla="*/ 5130 h 5151"/>
                <a:gd name="T8" fmla="*/ 4266 w 4291"/>
                <a:gd name="T9" fmla="*/ 5151 h 5151"/>
                <a:gd name="T10" fmla="*/ 43 w 4291"/>
                <a:gd name="T11" fmla="*/ 256 h 5151"/>
                <a:gd name="T12" fmla="*/ 0 w 4291"/>
                <a:gd name="T13" fmla="*/ 0 h 5151"/>
                <a:gd name="T14" fmla="*/ 244 w 4291"/>
                <a:gd name="T15" fmla="*/ 89 h 5151"/>
                <a:gd name="T16" fmla="*/ 254 w 4291"/>
                <a:gd name="T17" fmla="*/ 110 h 5151"/>
                <a:gd name="T18" fmla="*/ 233 w 4291"/>
                <a:gd name="T19" fmla="*/ 120 h 5151"/>
                <a:gd name="T20" fmla="*/ 15 w 4291"/>
                <a:gd name="T21" fmla="*/ 41 h 5151"/>
                <a:gd name="T22" fmla="*/ 38 w 4291"/>
                <a:gd name="T23" fmla="*/ 23 h 5151"/>
                <a:gd name="T24" fmla="*/ 76 w 4291"/>
                <a:gd name="T25" fmla="*/ 251 h 5151"/>
                <a:gd name="T26" fmla="*/ 62 w 4291"/>
                <a:gd name="T27" fmla="*/ 270 h 5151"/>
                <a:gd name="T28" fmla="*/ 43 w 4291"/>
                <a:gd name="T29" fmla="*/ 256 h 5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91" h="5151">
                  <a:moveTo>
                    <a:pt x="4266" y="5151"/>
                  </a:moveTo>
                  <a:lnTo>
                    <a:pt x="8" y="36"/>
                  </a:lnTo>
                  <a:lnTo>
                    <a:pt x="34" y="15"/>
                  </a:lnTo>
                  <a:lnTo>
                    <a:pt x="4291" y="5130"/>
                  </a:lnTo>
                  <a:lnTo>
                    <a:pt x="4266" y="5151"/>
                  </a:lnTo>
                  <a:close/>
                  <a:moveTo>
                    <a:pt x="43" y="256"/>
                  </a:moveTo>
                  <a:lnTo>
                    <a:pt x="0" y="0"/>
                  </a:lnTo>
                  <a:lnTo>
                    <a:pt x="244" y="89"/>
                  </a:lnTo>
                  <a:cubicBezTo>
                    <a:pt x="253" y="92"/>
                    <a:pt x="258" y="102"/>
                    <a:pt x="254" y="110"/>
                  </a:cubicBezTo>
                  <a:cubicBezTo>
                    <a:pt x="251" y="119"/>
                    <a:pt x="242" y="123"/>
                    <a:pt x="233" y="120"/>
                  </a:cubicBezTo>
                  <a:lnTo>
                    <a:pt x="15" y="41"/>
                  </a:lnTo>
                  <a:lnTo>
                    <a:pt x="38" y="23"/>
                  </a:lnTo>
                  <a:lnTo>
                    <a:pt x="76" y="251"/>
                  </a:lnTo>
                  <a:cubicBezTo>
                    <a:pt x="77" y="260"/>
                    <a:pt x="71" y="269"/>
                    <a:pt x="62" y="270"/>
                  </a:cubicBezTo>
                  <a:cubicBezTo>
                    <a:pt x="53" y="272"/>
                    <a:pt x="44" y="266"/>
                    <a:pt x="43" y="256"/>
                  </a:cubicBezTo>
                  <a:close/>
                </a:path>
              </a:pathLst>
            </a:custGeom>
            <a:solidFill>
              <a:srgbClr val="92D050"/>
            </a:solidFill>
            <a:ln w="1588" cap="flat">
              <a:solidFill>
                <a:srgbClr val="92D050"/>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49" name="Rectangle 42"/>
            <p:cNvSpPr>
              <a:spLocks noChangeArrowheads="1"/>
            </p:cNvSpPr>
            <p:nvPr/>
          </p:nvSpPr>
          <p:spPr bwMode="auto">
            <a:xfrm>
              <a:off x="3879" y="779"/>
              <a:ext cx="80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Charitable distributions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3"/>
            <p:cNvSpPr>
              <a:spLocks noChangeArrowheads="1"/>
            </p:cNvSpPr>
            <p:nvPr/>
          </p:nvSpPr>
          <p:spPr bwMode="auto">
            <a:xfrm>
              <a:off x="3945" y="848"/>
              <a:ext cx="16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Verdana" panose="020B0604030504040204" pitchFamily="34" charset="0"/>
                </a:rPr>
                <a:t>to Iwi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44"/>
            <p:cNvSpPr>
              <a:spLocks noChangeArrowheads="1"/>
            </p:cNvSpPr>
            <p:nvPr/>
          </p:nvSpPr>
          <p:spPr bwMode="auto">
            <a:xfrm>
              <a:off x="4473" y="854"/>
              <a:ext cx="4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5"/>
            <p:cNvSpPr>
              <a:spLocks noChangeArrowheads="1"/>
            </p:cNvSpPr>
            <p:nvPr/>
          </p:nvSpPr>
          <p:spPr bwMode="auto">
            <a:xfrm>
              <a:off x="1842" y="709"/>
              <a:ext cx="52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Non charitable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6"/>
            <p:cNvSpPr>
              <a:spLocks noChangeArrowheads="1"/>
            </p:cNvSpPr>
            <p:nvPr/>
          </p:nvSpPr>
          <p:spPr bwMode="auto">
            <a:xfrm>
              <a:off x="1834" y="780"/>
              <a:ext cx="54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distributions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7"/>
            <p:cNvSpPr>
              <a:spLocks noChangeArrowheads="1"/>
            </p:cNvSpPr>
            <p:nvPr/>
          </p:nvSpPr>
          <p:spPr bwMode="auto">
            <a:xfrm>
              <a:off x="1837" y="849"/>
              <a:ext cx="8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Verdana" panose="020B0604030504040204" pitchFamily="34" charset="0"/>
                </a:rPr>
                <a:t>Iwi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48"/>
            <p:cNvSpPr>
              <a:spLocks noChangeArrowheads="1"/>
            </p:cNvSpPr>
            <p:nvPr/>
          </p:nvSpPr>
          <p:spPr bwMode="auto">
            <a:xfrm>
              <a:off x="2271" y="855"/>
              <a:ext cx="4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49"/>
            <p:cNvSpPr>
              <a:spLocks noChangeShapeType="1"/>
            </p:cNvSpPr>
            <p:nvPr/>
          </p:nvSpPr>
          <p:spPr bwMode="auto">
            <a:xfrm>
              <a:off x="1280" y="1588"/>
              <a:ext cx="0" cy="299"/>
            </a:xfrm>
            <a:prstGeom prst="line">
              <a:avLst/>
            </a:prstGeom>
            <a:noFill/>
            <a:ln w="7938" cap="flat">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7" name="Freeform 50"/>
            <p:cNvSpPr>
              <a:spLocks noEditPoints="1"/>
            </p:cNvSpPr>
            <p:nvPr/>
          </p:nvSpPr>
          <p:spPr bwMode="auto">
            <a:xfrm>
              <a:off x="2956" y="682"/>
              <a:ext cx="9" cy="84"/>
            </a:xfrm>
            <a:custGeom>
              <a:avLst/>
              <a:gdLst>
                <a:gd name="T0" fmla="*/ 5 w 9"/>
                <a:gd name="T1" fmla="*/ 84 h 84"/>
                <a:gd name="T2" fmla="*/ 4 w 9"/>
                <a:gd name="T3" fmla="*/ 70 h 84"/>
                <a:gd name="T4" fmla="*/ 8 w 9"/>
                <a:gd name="T5" fmla="*/ 69 h 84"/>
                <a:gd name="T6" fmla="*/ 9 w 9"/>
                <a:gd name="T7" fmla="*/ 84 h 84"/>
                <a:gd name="T8" fmla="*/ 5 w 9"/>
                <a:gd name="T9" fmla="*/ 84 h 84"/>
                <a:gd name="T10" fmla="*/ 4 w 9"/>
                <a:gd name="T11" fmla="*/ 59 h 84"/>
                <a:gd name="T12" fmla="*/ 3 w 9"/>
                <a:gd name="T13" fmla="*/ 44 h 84"/>
                <a:gd name="T14" fmla="*/ 7 w 9"/>
                <a:gd name="T15" fmla="*/ 44 h 84"/>
                <a:gd name="T16" fmla="*/ 7 w 9"/>
                <a:gd name="T17" fmla="*/ 59 h 84"/>
                <a:gd name="T18" fmla="*/ 4 w 9"/>
                <a:gd name="T19" fmla="*/ 59 h 84"/>
                <a:gd name="T20" fmla="*/ 2 w 9"/>
                <a:gd name="T21" fmla="*/ 34 h 84"/>
                <a:gd name="T22" fmla="*/ 1 w 9"/>
                <a:gd name="T23" fmla="*/ 19 h 84"/>
                <a:gd name="T24" fmla="*/ 5 w 9"/>
                <a:gd name="T25" fmla="*/ 19 h 84"/>
                <a:gd name="T26" fmla="*/ 6 w 9"/>
                <a:gd name="T27" fmla="*/ 33 h 84"/>
                <a:gd name="T28" fmla="*/ 2 w 9"/>
                <a:gd name="T29" fmla="*/ 34 h 84"/>
                <a:gd name="T30" fmla="*/ 1 w 9"/>
                <a:gd name="T31" fmla="*/ 8 h 84"/>
                <a:gd name="T32" fmla="*/ 0 w 9"/>
                <a:gd name="T33" fmla="*/ 0 h 84"/>
                <a:gd name="T34" fmla="*/ 4 w 9"/>
                <a:gd name="T35" fmla="*/ 0 h 84"/>
                <a:gd name="T36" fmla="*/ 4 w 9"/>
                <a:gd name="T37" fmla="*/ 8 h 84"/>
                <a:gd name="T38" fmla="*/ 1 w 9"/>
                <a:gd name="T39"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84">
                  <a:moveTo>
                    <a:pt x="5" y="84"/>
                  </a:moveTo>
                  <a:lnTo>
                    <a:pt x="4" y="70"/>
                  </a:lnTo>
                  <a:lnTo>
                    <a:pt x="8" y="69"/>
                  </a:lnTo>
                  <a:lnTo>
                    <a:pt x="9" y="84"/>
                  </a:lnTo>
                  <a:lnTo>
                    <a:pt x="5" y="84"/>
                  </a:lnTo>
                  <a:close/>
                  <a:moveTo>
                    <a:pt x="4" y="59"/>
                  </a:moveTo>
                  <a:lnTo>
                    <a:pt x="3" y="44"/>
                  </a:lnTo>
                  <a:lnTo>
                    <a:pt x="7" y="44"/>
                  </a:lnTo>
                  <a:lnTo>
                    <a:pt x="7" y="59"/>
                  </a:lnTo>
                  <a:lnTo>
                    <a:pt x="4" y="59"/>
                  </a:lnTo>
                  <a:close/>
                  <a:moveTo>
                    <a:pt x="2" y="34"/>
                  </a:moveTo>
                  <a:lnTo>
                    <a:pt x="1" y="19"/>
                  </a:lnTo>
                  <a:lnTo>
                    <a:pt x="5" y="19"/>
                  </a:lnTo>
                  <a:lnTo>
                    <a:pt x="6" y="33"/>
                  </a:lnTo>
                  <a:lnTo>
                    <a:pt x="2" y="34"/>
                  </a:lnTo>
                  <a:close/>
                  <a:moveTo>
                    <a:pt x="1" y="8"/>
                  </a:moveTo>
                  <a:lnTo>
                    <a:pt x="0" y="0"/>
                  </a:lnTo>
                  <a:lnTo>
                    <a:pt x="4" y="0"/>
                  </a:lnTo>
                  <a:lnTo>
                    <a:pt x="4" y="8"/>
                  </a:lnTo>
                  <a:lnTo>
                    <a:pt x="1" y="8"/>
                  </a:ln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58" name="Rectangle 51"/>
            <p:cNvSpPr>
              <a:spLocks noChangeArrowheads="1"/>
            </p:cNvSpPr>
            <p:nvPr/>
          </p:nvSpPr>
          <p:spPr bwMode="auto">
            <a:xfrm>
              <a:off x="4673" y="3136"/>
              <a:ext cx="70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Verdana" panose="020B0604030504040204" pitchFamily="34" charset="0"/>
                </a:rPr>
                <a:t>Complying Trust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2"/>
            <p:cNvSpPr>
              <a:spLocks noChangeArrowheads="1"/>
            </p:cNvSpPr>
            <p:nvPr/>
          </p:nvSpPr>
          <p:spPr bwMode="auto">
            <a:xfrm>
              <a:off x="5329" y="3140"/>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3"/>
            <p:cNvSpPr>
              <a:spLocks noChangeArrowheads="1"/>
            </p:cNvSpPr>
            <p:nvPr/>
          </p:nvSpPr>
          <p:spPr bwMode="auto">
            <a:xfrm>
              <a:off x="4673" y="3294"/>
              <a:ext cx="68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Verdana" panose="020B0604030504040204" pitchFamily="34" charset="0"/>
                </a:rPr>
                <a:t>Charitable Trust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4"/>
            <p:cNvSpPr>
              <a:spLocks noChangeArrowheads="1"/>
            </p:cNvSpPr>
            <p:nvPr/>
          </p:nvSpPr>
          <p:spPr bwMode="auto">
            <a:xfrm>
              <a:off x="5315" y="3298"/>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5"/>
            <p:cNvSpPr>
              <a:spLocks noChangeArrowheads="1"/>
            </p:cNvSpPr>
            <p:nvPr/>
          </p:nvSpPr>
          <p:spPr bwMode="auto">
            <a:xfrm>
              <a:off x="4676" y="3468"/>
              <a:ext cx="42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Verdana" panose="020B0604030504040204" pitchFamily="34" charset="0"/>
                </a:rPr>
                <a:t>Company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6"/>
            <p:cNvSpPr>
              <a:spLocks noChangeArrowheads="1"/>
            </p:cNvSpPr>
            <p:nvPr/>
          </p:nvSpPr>
          <p:spPr bwMode="auto">
            <a:xfrm>
              <a:off x="5052" y="3472"/>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57"/>
            <p:cNvSpPr>
              <a:spLocks noChangeArrowheads="1"/>
            </p:cNvSpPr>
            <p:nvPr/>
          </p:nvSpPr>
          <p:spPr bwMode="auto">
            <a:xfrm>
              <a:off x="4673" y="3657"/>
              <a:ext cx="85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Verdana" panose="020B0604030504040204" pitchFamily="34" charset="0"/>
                </a:rPr>
                <a:t>Charitable Company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58"/>
            <p:cNvSpPr>
              <a:spLocks noChangeArrowheads="1"/>
            </p:cNvSpPr>
            <p:nvPr/>
          </p:nvSpPr>
          <p:spPr bwMode="auto">
            <a:xfrm>
              <a:off x="5484" y="3661"/>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6" name="Group 61"/>
            <p:cNvGrpSpPr>
              <a:grpSpLocks/>
            </p:cNvGrpSpPr>
            <p:nvPr/>
          </p:nvGrpSpPr>
          <p:grpSpPr bwMode="auto">
            <a:xfrm>
              <a:off x="4325" y="3488"/>
              <a:ext cx="135" cy="79"/>
              <a:chOff x="4325" y="3488"/>
              <a:chExt cx="135" cy="79"/>
            </a:xfrm>
          </p:grpSpPr>
          <p:sp>
            <p:nvSpPr>
              <p:cNvPr id="204" name="Rectangle 59"/>
              <p:cNvSpPr>
                <a:spLocks noChangeArrowheads="1"/>
              </p:cNvSpPr>
              <p:nvPr/>
            </p:nvSpPr>
            <p:spPr bwMode="auto">
              <a:xfrm>
                <a:off x="4325" y="3488"/>
                <a:ext cx="135" cy="7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5" name="Rectangle 60"/>
              <p:cNvSpPr>
                <a:spLocks noChangeArrowheads="1"/>
              </p:cNvSpPr>
              <p:nvPr/>
            </p:nvSpPr>
            <p:spPr bwMode="auto">
              <a:xfrm>
                <a:off x="4325" y="3488"/>
                <a:ext cx="135" cy="79"/>
              </a:xfrm>
              <a:prstGeom prst="rect">
                <a:avLst/>
              </a:prstGeom>
              <a:noFill/>
              <a:ln w="11113" cap="rnd">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67" name="Group 64"/>
            <p:cNvGrpSpPr>
              <a:grpSpLocks/>
            </p:cNvGrpSpPr>
            <p:nvPr/>
          </p:nvGrpSpPr>
          <p:grpSpPr bwMode="auto">
            <a:xfrm>
              <a:off x="4325" y="3664"/>
              <a:ext cx="135" cy="79"/>
              <a:chOff x="4325" y="3664"/>
              <a:chExt cx="135" cy="79"/>
            </a:xfrm>
          </p:grpSpPr>
          <p:sp>
            <p:nvSpPr>
              <p:cNvPr id="202" name="Rectangle 62"/>
              <p:cNvSpPr>
                <a:spLocks noChangeArrowheads="1"/>
              </p:cNvSpPr>
              <p:nvPr/>
            </p:nvSpPr>
            <p:spPr bwMode="auto">
              <a:xfrm>
                <a:off x="4325" y="3664"/>
                <a:ext cx="135" cy="79"/>
              </a:xfrm>
              <a:prstGeom prst="rect">
                <a:avLst/>
              </a:prstGeom>
              <a:solidFill>
                <a:srgbClr val="A4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3" name="Rectangle 63"/>
              <p:cNvSpPr>
                <a:spLocks noChangeArrowheads="1"/>
              </p:cNvSpPr>
              <p:nvPr/>
            </p:nvSpPr>
            <p:spPr bwMode="auto">
              <a:xfrm>
                <a:off x="4325" y="3664"/>
                <a:ext cx="135" cy="79"/>
              </a:xfrm>
              <a:prstGeom prst="rect">
                <a:avLst/>
              </a:prstGeom>
              <a:noFill/>
              <a:ln w="11113" cap="rnd">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68" name="Rectangle 65"/>
            <p:cNvSpPr>
              <a:spLocks noChangeArrowheads="1"/>
            </p:cNvSpPr>
            <p:nvPr/>
          </p:nvSpPr>
          <p:spPr bwMode="auto">
            <a:xfrm>
              <a:off x="4228" y="3086"/>
              <a:ext cx="1321" cy="913"/>
            </a:xfrm>
            <a:prstGeom prst="rect">
              <a:avLst/>
            </a:prstGeom>
            <a:noFill/>
            <a:ln w="11113" cap="rnd">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69" name="Group 68"/>
            <p:cNvGrpSpPr>
              <a:grpSpLocks/>
            </p:cNvGrpSpPr>
            <p:nvPr/>
          </p:nvGrpSpPr>
          <p:grpSpPr bwMode="auto">
            <a:xfrm>
              <a:off x="4317" y="3158"/>
              <a:ext cx="159" cy="110"/>
              <a:chOff x="4317" y="3158"/>
              <a:chExt cx="159" cy="110"/>
            </a:xfrm>
          </p:grpSpPr>
          <p:sp>
            <p:nvSpPr>
              <p:cNvPr id="200" name="Oval 66"/>
              <p:cNvSpPr>
                <a:spLocks noChangeArrowheads="1"/>
              </p:cNvSpPr>
              <p:nvPr/>
            </p:nvSpPr>
            <p:spPr bwMode="auto">
              <a:xfrm>
                <a:off x="4317" y="3158"/>
                <a:ext cx="159" cy="110"/>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201" name="Oval 67"/>
              <p:cNvSpPr>
                <a:spLocks noChangeArrowheads="1"/>
              </p:cNvSpPr>
              <p:nvPr/>
            </p:nvSpPr>
            <p:spPr bwMode="auto">
              <a:xfrm>
                <a:off x="4317" y="3158"/>
                <a:ext cx="159" cy="110"/>
              </a:xfrm>
              <a:prstGeom prst="ellipse">
                <a:avLst/>
              </a:prstGeom>
              <a:noFill/>
              <a:ln w="11113" cap="rnd">
                <a:solidFill>
                  <a:srgbClr val="41719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70" name="Group 71"/>
            <p:cNvGrpSpPr>
              <a:grpSpLocks/>
            </p:cNvGrpSpPr>
            <p:nvPr/>
          </p:nvGrpSpPr>
          <p:grpSpPr bwMode="auto">
            <a:xfrm>
              <a:off x="4329" y="3323"/>
              <a:ext cx="136" cy="79"/>
              <a:chOff x="4329" y="3323"/>
              <a:chExt cx="136" cy="79"/>
            </a:xfrm>
          </p:grpSpPr>
          <p:sp>
            <p:nvSpPr>
              <p:cNvPr id="198" name="Oval 69"/>
              <p:cNvSpPr>
                <a:spLocks noChangeArrowheads="1"/>
              </p:cNvSpPr>
              <p:nvPr/>
            </p:nvSpPr>
            <p:spPr bwMode="auto">
              <a:xfrm>
                <a:off x="4329" y="3323"/>
                <a:ext cx="136" cy="79"/>
              </a:xfrm>
              <a:prstGeom prst="ellipse">
                <a:avLst/>
              </a:prstGeom>
              <a:solidFill>
                <a:srgbClr val="A4D4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99" name="Oval 70"/>
              <p:cNvSpPr>
                <a:spLocks noChangeArrowheads="1"/>
              </p:cNvSpPr>
              <p:nvPr/>
            </p:nvSpPr>
            <p:spPr bwMode="auto">
              <a:xfrm>
                <a:off x="4329" y="3323"/>
                <a:ext cx="136" cy="79"/>
              </a:xfrm>
              <a:prstGeom prst="ellipse">
                <a:avLst/>
              </a:prstGeom>
              <a:noFill/>
              <a:ln w="11113" cap="rnd">
                <a:solidFill>
                  <a:srgbClr val="41719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71" name="Group 74"/>
            <p:cNvGrpSpPr>
              <a:grpSpLocks/>
            </p:cNvGrpSpPr>
            <p:nvPr/>
          </p:nvGrpSpPr>
          <p:grpSpPr bwMode="auto">
            <a:xfrm>
              <a:off x="4330" y="3842"/>
              <a:ext cx="135" cy="80"/>
              <a:chOff x="4330" y="3842"/>
              <a:chExt cx="135" cy="80"/>
            </a:xfrm>
          </p:grpSpPr>
          <p:sp>
            <p:nvSpPr>
              <p:cNvPr id="196" name="Freeform 72"/>
              <p:cNvSpPr>
                <a:spLocks/>
              </p:cNvSpPr>
              <p:nvPr/>
            </p:nvSpPr>
            <p:spPr bwMode="auto">
              <a:xfrm>
                <a:off x="4330" y="3842"/>
                <a:ext cx="135" cy="80"/>
              </a:xfrm>
              <a:custGeom>
                <a:avLst/>
                <a:gdLst>
                  <a:gd name="T0" fmla="*/ 68 w 135"/>
                  <a:gd name="T1" fmla="*/ 0 h 80"/>
                  <a:gd name="T2" fmla="*/ 0 w 135"/>
                  <a:gd name="T3" fmla="*/ 80 h 80"/>
                  <a:gd name="T4" fmla="*/ 135 w 135"/>
                  <a:gd name="T5" fmla="*/ 80 h 80"/>
                  <a:gd name="T6" fmla="*/ 68 w 135"/>
                  <a:gd name="T7" fmla="*/ 0 h 80"/>
                </a:gdLst>
                <a:ahLst/>
                <a:cxnLst>
                  <a:cxn ang="0">
                    <a:pos x="T0" y="T1"/>
                  </a:cxn>
                  <a:cxn ang="0">
                    <a:pos x="T2" y="T3"/>
                  </a:cxn>
                  <a:cxn ang="0">
                    <a:pos x="T4" y="T5"/>
                  </a:cxn>
                  <a:cxn ang="0">
                    <a:pos x="T6" y="T7"/>
                  </a:cxn>
                </a:cxnLst>
                <a:rect l="0" t="0" r="r" b="b"/>
                <a:pathLst>
                  <a:path w="135" h="80">
                    <a:moveTo>
                      <a:pt x="68" y="0"/>
                    </a:moveTo>
                    <a:lnTo>
                      <a:pt x="0" y="80"/>
                    </a:lnTo>
                    <a:lnTo>
                      <a:pt x="135" y="80"/>
                    </a:lnTo>
                    <a:lnTo>
                      <a:pt x="68"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7" name="Freeform 73"/>
              <p:cNvSpPr>
                <a:spLocks/>
              </p:cNvSpPr>
              <p:nvPr/>
            </p:nvSpPr>
            <p:spPr bwMode="auto">
              <a:xfrm>
                <a:off x="4330" y="3842"/>
                <a:ext cx="135" cy="80"/>
              </a:xfrm>
              <a:custGeom>
                <a:avLst/>
                <a:gdLst>
                  <a:gd name="T0" fmla="*/ 68 w 135"/>
                  <a:gd name="T1" fmla="*/ 0 h 80"/>
                  <a:gd name="T2" fmla="*/ 0 w 135"/>
                  <a:gd name="T3" fmla="*/ 80 h 80"/>
                  <a:gd name="T4" fmla="*/ 135 w 135"/>
                  <a:gd name="T5" fmla="*/ 80 h 80"/>
                  <a:gd name="T6" fmla="*/ 68 w 135"/>
                  <a:gd name="T7" fmla="*/ 0 h 80"/>
                </a:gdLst>
                <a:ahLst/>
                <a:cxnLst>
                  <a:cxn ang="0">
                    <a:pos x="T0" y="T1"/>
                  </a:cxn>
                  <a:cxn ang="0">
                    <a:pos x="T2" y="T3"/>
                  </a:cxn>
                  <a:cxn ang="0">
                    <a:pos x="T4" y="T5"/>
                  </a:cxn>
                  <a:cxn ang="0">
                    <a:pos x="T6" y="T7"/>
                  </a:cxn>
                </a:cxnLst>
                <a:rect l="0" t="0" r="r" b="b"/>
                <a:pathLst>
                  <a:path w="135" h="80">
                    <a:moveTo>
                      <a:pt x="68" y="0"/>
                    </a:moveTo>
                    <a:lnTo>
                      <a:pt x="0" y="80"/>
                    </a:lnTo>
                    <a:lnTo>
                      <a:pt x="135" y="80"/>
                    </a:lnTo>
                    <a:lnTo>
                      <a:pt x="68" y="0"/>
                    </a:lnTo>
                    <a:close/>
                  </a:path>
                </a:pathLst>
              </a:custGeom>
              <a:noFill/>
              <a:ln w="11113" cap="rnd">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72" name="Rectangle 75"/>
            <p:cNvSpPr>
              <a:spLocks noChangeArrowheads="1"/>
            </p:cNvSpPr>
            <p:nvPr/>
          </p:nvSpPr>
          <p:spPr bwMode="auto">
            <a:xfrm>
              <a:off x="4674" y="3828"/>
              <a:ext cx="8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Verdana" panose="020B0604030504040204" pitchFamily="34" charset="0"/>
                </a:rPr>
                <a:t>Limited Partnership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76"/>
            <p:cNvSpPr>
              <a:spLocks noChangeArrowheads="1"/>
            </p:cNvSpPr>
            <p:nvPr/>
          </p:nvSpPr>
          <p:spPr bwMode="auto">
            <a:xfrm>
              <a:off x="5451" y="3832"/>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4" name="Group 79"/>
            <p:cNvGrpSpPr>
              <a:grpSpLocks/>
            </p:cNvGrpSpPr>
            <p:nvPr/>
          </p:nvGrpSpPr>
          <p:grpSpPr bwMode="auto">
            <a:xfrm>
              <a:off x="2430" y="766"/>
              <a:ext cx="1066" cy="647"/>
              <a:chOff x="2430" y="766"/>
              <a:chExt cx="1066" cy="647"/>
            </a:xfrm>
          </p:grpSpPr>
          <p:sp>
            <p:nvSpPr>
              <p:cNvPr id="194" name="Oval 77"/>
              <p:cNvSpPr>
                <a:spLocks noChangeArrowheads="1"/>
              </p:cNvSpPr>
              <p:nvPr/>
            </p:nvSpPr>
            <p:spPr bwMode="auto">
              <a:xfrm>
                <a:off x="2430" y="766"/>
                <a:ext cx="1066" cy="647"/>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95" name="Oval 78"/>
              <p:cNvSpPr>
                <a:spLocks noChangeArrowheads="1"/>
              </p:cNvSpPr>
              <p:nvPr/>
            </p:nvSpPr>
            <p:spPr bwMode="auto">
              <a:xfrm>
                <a:off x="2430" y="766"/>
                <a:ext cx="1066" cy="647"/>
              </a:xfrm>
              <a:prstGeom prst="ellipse">
                <a:avLst/>
              </a:prstGeom>
              <a:noFill/>
              <a:ln w="11113"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75" name="Rectangle 80"/>
            <p:cNvSpPr>
              <a:spLocks noChangeArrowheads="1"/>
            </p:cNvSpPr>
            <p:nvPr/>
          </p:nvSpPr>
          <p:spPr bwMode="auto">
            <a:xfrm>
              <a:off x="2633" y="952"/>
              <a:ext cx="70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dirty="0">
                  <a:solidFill>
                    <a:srgbClr val="FFFFFF"/>
                  </a:solidFill>
                  <a:latin typeface="Verdana" panose="020B0604030504040204" pitchFamily="34" charset="0"/>
                </a:rPr>
                <a:t>Post Settlement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dirty="0">
                  <a:solidFill>
                    <a:srgbClr val="FFFFFF"/>
                  </a:solidFill>
                  <a:latin typeface="Verdana" panose="020B0604030504040204" pitchFamily="34" charset="0"/>
                </a:rPr>
                <a:t> Governance Entity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81"/>
            <p:cNvSpPr>
              <a:spLocks noChangeArrowheads="1"/>
            </p:cNvSpPr>
            <p:nvPr/>
          </p:nvSpPr>
          <p:spPr bwMode="auto">
            <a:xfrm>
              <a:off x="3317" y="952"/>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83"/>
            <p:cNvSpPr>
              <a:spLocks noChangeArrowheads="1"/>
            </p:cNvSpPr>
            <p:nvPr/>
          </p:nvSpPr>
          <p:spPr bwMode="auto">
            <a:xfrm>
              <a:off x="3307" y="1040"/>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84"/>
            <p:cNvSpPr>
              <a:spLocks noChangeArrowheads="1"/>
            </p:cNvSpPr>
            <p:nvPr/>
          </p:nvSpPr>
          <p:spPr bwMode="auto">
            <a:xfrm>
              <a:off x="2963" y="1128"/>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85"/>
            <p:cNvSpPr>
              <a:spLocks noChangeArrowheads="1"/>
            </p:cNvSpPr>
            <p:nvPr/>
          </p:nvSpPr>
          <p:spPr bwMode="auto">
            <a:xfrm>
              <a:off x="2649" y="1216"/>
              <a:ext cx="66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Verdana" panose="020B0604030504040204" pitchFamily="34" charset="0"/>
                </a:rPr>
                <a:t>(Maori Authority)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86"/>
            <p:cNvSpPr>
              <a:spLocks noChangeArrowheads="1"/>
            </p:cNvSpPr>
            <p:nvPr/>
          </p:nvSpPr>
          <p:spPr bwMode="auto">
            <a:xfrm>
              <a:off x="3276" y="1216"/>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87"/>
            <p:cNvSpPr>
              <a:spLocks noChangeArrowheads="1"/>
            </p:cNvSpPr>
            <p:nvPr/>
          </p:nvSpPr>
          <p:spPr bwMode="auto">
            <a:xfrm>
              <a:off x="2963" y="1308"/>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3" name="Group 90"/>
            <p:cNvGrpSpPr>
              <a:grpSpLocks/>
            </p:cNvGrpSpPr>
            <p:nvPr/>
          </p:nvGrpSpPr>
          <p:grpSpPr bwMode="auto">
            <a:xfrm>
              <a:off x="3789" y="1640"/>
              <a:ext cx="554" cy="254"/>
              <a:chOff x="3789" y="1640"/>
              <a:chExt cx="554" cy="254"/>
            </a:xfrm>
          </p:grpSpPr>
          <p:sp>
            <p:nvSpPr>
              <p:cNvPr id="192" name="Freeform 88"/>
              <p:cNvSpPr>
                <a:spLocks/>
              </p:cNvSpPr>
              <p:nvPr/>
            </p:nvSpPr>
            <p:spPr bwMode="auto">
              <a:xfrm>
                <a:off x="3789" y="1641"/>
                <a:ext cx="554" cy="253"/>
              </a:xfrm>
              <a:custGeom>
                <a:avLst/>
                <a:gdLst>
                  <a:gd name="T0" fmla="*/ 194 w 2552"/>
                  <a:gd name="T1" fmla="*/ 0 h 1165"/>
                  <a:gd name="T2" fmla="*/ 0 w 2552"/>
                  <a:gd name="T3" fmla="*/ 195 h 1165"/>
                  <a:gd name="T4" fmla="*/ 0 w 2552"/>
                  <a:gd name="T5" fmla="*/ 971 h 1165"/>
                  <a:gd name="T6" fmla="*/ 194 w 2552"/>
                  <a:gd name="T7" fmla="*/ 1165 h 1165"/>
                  <a:gd name="T8" fmla="*/ 2358 w 2552"/>
                  <a:gd name="T9" fmla="*/ 1165 h 1165"/>
                  <a:gd name="T10" fmla="*/ 2552 w 2552"/>
                  <a:gd name="T11" fmla="*/ 971 h 1165"/>
                  <a:gd name="T12" fmla="*/ 2552 w 2552"/>
                  <a:gd name="T13" fmla="*/ 195 h 1165"/>
                  <a:gd name="T14" fmla="*/ 2358 w 2552"/>
                  <a:gd name="T15" fmla="*/ 0 h 1165"/>
                  <a:gd name="T16" fmla="*/ 194 w 2552"/>
                  <a:gd name="T17"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2" h="1165">
                    <a:moveTo>
                      <a:pt x="194" y="0"/>
                    </a:moveTo>
                    <a:cubicBezTo>
                      <a:pt x="87" y="0"/>
                      <a:pt x="0" y="87"/>
                      <a:pt x="0" y="195"/>
                    </a:cubicBezTo>
                    <a:lnTo>
                      <a:pt x="0" y="971"/>
                    </a:lnTo>
                    <a:cubicBezTo>
                      <a:pt x="0" y="1079"/>
                      <a:pt x="87" y="1165"/>
                      <a:pt x="194" y="1165"/>
                    </a:cubicBezTo>
                    <a:lnTo>
                      <a:pt x="2358" y="1165"/>
                    </a:lnTo>
                    <a:cubicBezTo>
                      <a:pt x="2465" y="1165"/>
                      <a:pt x="2552" y="1079"/>
                      <a:pt x="2552" y="971"/>
                    </a:cubicBezTo>
                    <a:lnTo>
                      <a:pt x="2552" y="195"/>
                    </a:lnTo>
                    <a:cubicBezTo>
                      <a:pt x="2552" y="87"/>
                      <a:pt x="2465" y="0"/>
                      <a:pt x="2358" y="0"/>
                    </a:cubicBezTo>
                    <a:lnTo>
                      <a:pt x="194" y="0"/>
                    </a:lnTo>
                    <a:close/>
                  </a:path>
                </a:pathLst>
              </a:custGeom>
              <a:solidFill>
                <a:srgbClr val="00A1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93" name="Freeform 89"/>
              <p:cNvSpPr>
                <a:spLocks/>
              </p:cNvSpPr>
              <p:nvPr/>
            </p:nvSpPr>
            <p:spPr bwMode="auto">
              <a:xfrm>
                <a:off x="3789" y="1640"/>
                <a:ext cx="554" cy="254"/>
              </a:xfrm>
              <a:custGeom>
                <a:avLst/>
                <a:gdLst>
                  <a:gd name="T0" fmla="*/ 194 w 2552"/>
                  <a:gd name="T1" fmla="*/ 0 h 1165"/>
                  <a:gd name="T2" fmla="*/ 0 w 2552"/>
                  <a:gd name="T3" fmla="*/ 195 h 1165"/>
                  <a:gd name="T4" fmla="*/ 0 w 2552"/>
                  <a:gd name="T5" fmla="*/ 971 h 1165"/>
                  <a:gd name="T6" fmla="*/ 194 w 2552"/>
                  <a:gd name="T7" fmla="*/ 1165 h 1165"/>
                  <a:gd name="T8" fmla="*/ 2358 w 2552"/>
                  <a:gd name="T9" fmla="*/ 1165 h 1165"/>
                  <a:gd name="T10" fmla="*/ 2552 w 2552"/>
                  <a:gd name="T11" fmla="*/ 971 h 1165"/>
                  <a:gd name="T12" fmla="*/ 2552 w 2552"/>
                  <a:gd name="T13" fmla="*/ 195 h 1165"/>
                  <a:gd name="T14" fmla="*/ 2358 w 2552"/>
                  <a:gd name="T15" fmla="*/ 0 h 1165"/>
                  <a:gd name="T16" fmla="*/ 194 w 2552"/>
                  <a:gd name="T17"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2" h="1165">
                    <a:moveTo>
                      <a:pt x="194" y="0"/>
                    </a:moveTo>
                    <a:cubicBezTo>
                      <a:pt x="87" y="0"/>
                      <a:pt x="0" y="87"/>
                      <a:pt x="0" y="195"/>
                    </a:cubicBezTo>
                    <a:lnTo>
                      <a:pt x="0" y="971"/>
                    </a:lnTo>
                    <a:cubicBezTo>
                      <a:pt x="0" y="1079"/>
                      <a:pt x="87" y="1165"/>
                      <a:pt x="194" y="1165"/>
                    </a:cubicBezTo>
                    <a:lnTo>
                      <a:pt x="2358" y="1165"/>
                    </a:lnTo>
                    <a:cubicBezTo>
                      <a:pt x="2465" y="1165"/>
                      <a:pt x="2552" y="1079"/>
                      <a:pt x="2552" y="971"/>
                    </a:cubicBezTo>
                    <a:lnTo>
                      <a:pt x="2552" y="195"/>
                    </a:lnTo>
                    <a:cubicBezTo>
                      <a:pt x="2552" y="87"/>
                      <a:pt x="2465" y="0"/>
                      <a:pt x="2358" y="0"/>
                    </a:cubicBezTo>
                    <a:lnTo>
                      <a:pt x="194" y="0"/>
                    </a:lnTo>
                    <a:close/>
                  </a:path>
                </a:pathLst>
              </a:custGeom>
              <a:noFill/>
              <a:ln w="11113" cap="rnd">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84" name="Rectangle 91"/>
            <p:cNvSpPr>
              <a:spLocks noChangeArrowheads="1"/>
            </p:cNvSpPr>
            <p:nvPr/>
          </p:nvSpPr>
          <p:spPr bwMode="auto">
            <a:xfrm>
              <a:off x="3984" y="1713"/>
              <a:ext cx="210"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Verdana" panose="020B0604030504040204" pitchFamily="34" charset="0"/>
                </a:rPr>
                <a:t>IRD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92"/>
            <p:cNvSpPr>
              <a:spLocks noChangeArrowheads="1"/>
            </p:cNvSpPr>
            <p:nvPr/>
          </p:nvSpPr>
          <p:spPr bwMode="auto">
            <a:xfrm>
              <a:off x="4148" y="1737"/>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93"/>
            <p:cNvSpPr>
              <a:spLocks noChangeShapeType="1"/>
            </p:cNvSpPr>
            <p:nvPr/>
          </p:nvSpPr>
          <p:spPr bwMode="auto">
            <a:xfrm>
              <a:off x="3014" y="3415"/>
              <a:ext cx="0" cy="197"/>
            </a:xfrm>
            <a:prstGeom prst="line">
              <a:avLst/>
            </a:prstGeom>
            <a:noFill/>
            <a:ln w="6350" cap="flat">
              <a:solidFill>
                <a:srgbClr val="5B9BD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7" name="Rectangle 94"/>
            <p:cNvSpPr>
              <a:spLocks noChangeArrowheads="1"/>
            </p:cNvSpPr>
            <p:nvPr/>
          </p:nvSpPr>
          <p:spPr bwMode="auto">
            <a:xfrm>
              <a:off x="198" y="2598"/>
              <a:ext cx="62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Dividend Income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95"/>
            <p:cNvSpPr>
              <a:spLocks noChangeArrowheads="1"/>
            </p:cNvSpPr>
            <p:nvPr/>
          </p:nvSpPr>
          <p:spPr bwMode="auto">
            <a:xfrm>
              <a:off x="736" y="2598"/>
              <a:ext cx="34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including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96"/>
            <p:cNvSpPr>
              <a:spLocks noChangeArrowheads="1"/>
            </p:cNvSpPr>
            <p:nvPr/>
          </p:nvSpPr>
          <p:spPr bwMode="auto">
            <a:xfrm>
              <a:off x="198" y="2668"/>
              <a:ext cx="66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Imputation Credits)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97"/>
            <p:cNvSpPr>
              <a:spLocks noChangeArrowheads="1"/>
            </p:cNvSpPr>
            <p:nvPr/>
          </p:nvSpPr>
          <p:spPr bwMode="auto">
            <a:xfrm>
              <a:off x="771" y="2674"/>
              <a:ext cx="4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98"/>
            <p:cNvSpPr>
              <a:spLocks noChangeArrowheads="1"/>
            </p:cNvSpPr>
            <p:nvPr/>
          </p:nvSpPr>
          <p:spPr bwMode="auto">
            <a:xfrm>
              <a:off x="1529" y="2633"/>
              <a:ext cx="94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Dividend Income (including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99"/>
            <p:cNvSpPr>
              <a:spLocks noChangeArrowheads="1"/>
            </p:cNvSpPr>
            <p:nvPr/>
          </p:nvSpPr>
          <p:spPr bwMode="auto">
            <a:xfrm>
              <a:off x="1529" y="2703"/>
              <a:ext cx="66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Imputation Credits)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100"/>
            <p:cNvSpPr>
              <a:spLocks noChangeArrowheads="1"/>
            </p:cNvSpPr>
            <p:nvPr/>
          </p:nvSpPr>
          <p:spPr bwMode="auto">
            <a:xfrm>
              <a:off x="2102" y="2709"/>
              <a:ext cx="4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4" name="Group 103"/>
            <p:cNvGrpSpPr>
              <a:grpSpLocks/>
            </p:cNvGrpSpPr>
            <p:nvPr/>
          </p:nvGrpSpPr>
          <p:grpSpPr bwMode="auto">
            <a:xfrm>
              <a:off x="1365" y="3152"/>
              <a:ext cx="986" cy="605"/>
              <a:chOff x="1365" y="3152"/>
              <a:chExt cx="986" cy="605"/>
            </a:xfrm>
          </p:grpSpPr>
          <p:sp>
            <p:nvSpPr>
              <p:cNvPr id="190" name="Rectangle 101"/>
              <p:cNvSpPr>
                <a:spLocks noChangeArrowheads="1"/>
              </p:cNvSpPr>
              <p:nvPr/>
            </p:nvSpPr>
            <p:spPr bwMode="auto">
              <a:xfrm>
                <a:off x="1365" y="3152"/>
                <a:ext cx="986" cy="60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1" name="Rectangle 102"/>
              <p:cNvSpPr>
                <a:spLocks noChangeArrowheads="1"/>
              </p:cNvSpPr>
              <p:nvPr/>
            </p:nvSpPr>
            <p:spPr bwMode="auto">
              <a:xfrm>
                <a:off x="1365" y="3152"/>
                <a:ext cx="986" cy="605"/>
              </a:xfrm>
              <a:prstGeom prst="rect">
                <a:avLst/>
              </a:prstGeom>
              <a:noFill/>
              <a:ln w="11113" cap="rnd">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95" name="Rectangle 104"/>
            <p:cNvSpPr>
              <a:spLocks noChangeArrowheads="1"/>
            </p:cNvSpPr>
            <p:nvPr/>
          </p:nvSpPr>
          <p:spPr bwMode="auto">
            <a:xfrm>
              <a:off x="1510" y="3356"/>
              <a:ext cx="77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Selected Portfolio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105"/>
            <p:cNvSpPr>
              <a:spLocks noChangeArrowheads="1"/>
            </p:cNvSpPr>
            <p:nvPr/>
          </p:nvSpPr>
          <p:spPr bwMode="auto">
            <a:xfrm>
              <a:off x="1609" y="3454"/>
              <a:ext cx="54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Investments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106"/>
            <p:cNvSpPr>
              <a:spLocks noChangeArrowheads="1"/>
            </p:cNvSpPr>
            <p:nvPr/>
          </p:nvSpPr>
          <p:spPr bwMode="auto">
            <a:xfrm>
              <a:off x="2108" y="3471"/>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8" name="Group 109"/>
            <p:cNvGrpSpPr>
              <a:grpSpLocks/>
            </p:cNvGrpSpPr>
            <p:nvPr/>
          </p:nvGrpSpPr>
          <p:grpSpPr bwMode="auto">
            <a:xfrm>
              <a:off x="261" y="3155"/>
              <a:ext cx="986" cy="604"/>
              <a:chOff x="261" y="3155"/>
              <a:chExt cx="986" cy="604"/>
            </a:xfrm>
          </p:grpSpPr>
          <p:sp>
            <p:nvSpPr>
              <p:cNvPr id="188" name="Rectangle 107"/>
              <p:cNvSpPr>
                <a:spLocks noChangeArrowheads="1"/>
              </p:cNvSpPr>
              <p:nvPr/>
            </p:nvSpPr>
            <p:spPr bwMode="auto">
              <a:xfrm>
                <a:off x="261" y="3155"/>
                <a:ext cx="986" cy="60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9" name="Rectangle 108"/>
              <p:cNvSpPr>
                <a:spLocks noChangeArrowheads="1"/>
              </p:cNvSpPr>
              <p:nvPr/>
            </p:nvSpPr>
            <p:spPr bwMode="auto">
              <a:xfrm>
                <a:off x="261" y="3155"/>
                <a:ext cx="986" cy="604"/>
              </a:xfrm>
              <a:prstGeom prst="rect">
                <a:avLst/>
              </a:prstGeom>
              <a:noFill/>
              <a:ln w="11113" cap="rnd">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99" name="Rectangle 110"/>
            <p:cNvSpPr>
              <a:spLocks noChangeArrowheads="1"/>
            </p:cNvSpPr>
            <p:nvPr/>
          </p:nvSpPr>
          <p:spPr bwMode="auto">
            <a:xfrm>
              <a:off x="349" y="3317"/>
              <a:ext cx="88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Taxable Commercial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111"/>
            <p:cNvSpPr>
              <a:spLocks noChangeArrowheads="1"/>
            </p:cNvSpPr>
            <p:nvPr/>
          </p:nvSpPr>
          <p:spPr bwMode="auto">
            <a:xfrm>
              <a:off x="606" y="3414"/>
              <a:ext cx="33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Verdana" panose="020B0604030504040204" pitchFamily="34" charset="0"/>
                </a:rPr>
                <a:t>Entities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112"/>
            <p:cNvSpPr>
              <a:spLocks noChangeArrowheads="1"/>
            </p:cNvSpPr>
            <p:nvPr/>
          </p:nvSpPr>
          <p:spPr bwMode="auto">
            <a:xfrm>
              <a:off x="902" y="3431"/>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113"/>
            <p:cNvSpPr>
              <a:spLocks noChangeArrowheads="1"/>
            </p:cNvSpPr>
            <p:nvPr/>
          </p:nvSpPr>
          <p:spPr bwMode="auto">
            <a:xfrm>
              <a:off x="755" y="3515"/>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114"/>
            <p:cNvSpPr>
              <a:spLocks noChangeShapeType="1"/>
            </p:cNvSpPr>
            <p:nvPr/>
          </p:nvSpPr>
          <p:spPr bwMode="auto">
            <a:xfrm>
              <a:off x="1280" y="2498"/>
              <a:ext cx="0" cy="474"/>
            </a:xfrm>
            <a:prstGeom prst="line">
              <a:avLst/>
            </a:prstGeom>
            <a:noFill/>
            <a:ln w="6350" cap="flat">
              <a:solidFill>
                <a:srgbClr val="5B9BD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104" name="Group 117"/>
            <p:cNvGrpSpPr>
              <a:grpSpLocks/>
            </p:cNvGrpSpPr>
            <p:nvPr/>
          </p:nvGrpSpPr>
          <p:grpSpPr bwMode="auto">
            <a:xfrm>
              <a:off x="2635" y="2810"/>
              <a:ext cx="986" cy="605"/>
              <a:chOff x="2635" y="2810"/>
              <a:chExt cx="986" cy="605"/>
            </a:xfrm>
          </p:grpSpPr>
          <p:sp>
            <p:nvSpPr>
              <p:cNvPr id="186" name="Rectangle 115"/>
              <p:cNvSpPr>
                <a:spLocks noChangeArrowheads="1"/>
              </p:cNvSpPr>
              <p:nvPr/>
            </p:nvSpPr>
            <p:spPr bwMode="auto">
              <a:xfrm>
                <a:off x="2635" y="2810"/>
                <a:ext cx="986" cy="605"/>
              </a:xfrm>
              <a:prstGeom prst="rect">
                <a:avLst/>
              </a:prstGeom>
              <a:solidFill>
                <a:srgbClr val="A4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7" name="Rectangle 116"/>
              <p:cNvSpPr>
                <a:spLocks noChangeArrowheads="1"/>
              </p:cNvSpPr>
              <p:nvPr/>
            </p:nvSpPr>
            <p:spPr bwMode="auto">
              <a:xfrm>
                <a:off x="2635" y="2810"/>
                <a:ext cx="986" cy="605"/>
              </a:xfrm>
              <a:prstGeom prst="rect">
                <a:avLst/>
              </a:prstGeom>
              <a:noFill/>
              <a:ln w="11113" cap="rnd">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105" name="Rectangle 118"/>
            <p:cNvSpPr>
              <a:spLocks noChangeArrowheads="1"/>
            </p:cNvSpPr>
            <p:nvPr/>
          </p:nvSpPr>
          <p:spPr bwMode="auto">
            <a:xfrm>
              <a:off x="2691" y="3067"/>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6" name="Group 121"/>
            <p:cNvGrpSpPr>
              <a:grpSpLocks/>
            </p:cNvGrpSpPr>
            <p:nvPr/>
          </p:nvGrpSpPr>
          <p:grpSpPr bwMode="auto">
            <a:xfrm>
              <a:off x="2553" y="2766"/>
              <a:ext cx="985" cy="605"/>
              <a:chOff x="2553" y="2766"/>
              <a:chExt cx="985" cy="605"/>
            </a:xfrm>
          </p:grpSpPr>
          <p:sp>
            <p:nvSpPr>
              <p:cNvPr id="184" name="Rectangle 119"/>
              <p:cNvSpPr>
                <a:spLocks noChangeArrowheads="1"/>
              </p:cNvSpPr>
              <p:nvPr/>
            </p:nvSpPr>
            <p:spPr bwMode="auto">
              <a:xfrm>
                <a:off x="2553" y="2766"/>
                <a:ext cx="985" cy="605"/>
              </a:xfrm>
              <a:prstGeom prst="rect">
                <a:avLst/>
              </a:prstGeom>
              <a:solidFill>
                <a:srgbClr val="A4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5" name="Rectangle 120"/>
              <p:cNvSpPr>
                <a:spLocks noChangeArrowheads="1"/>
              </p:cNvSpPr>
              <p:nvPr/>
            </p:nvSpPr>
            <p:spPr bwMode="auto">
              <a:xfrm>
                <a:off x="2553" y="2766"/>
                <a:ext cx="985" cy="605"/>
              </a:xfrm>
              <a:prstGeom prst="rect">
                <a:avLst/>
              </a:prstGeom>
              <a:noFill/>
              <a:ln w="11113" cap="rnd">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107" name="Rectangle 122"/>
            <p:cNvSpPr>
              <a:spLocks noChangeArrowheads="1"/>
            </p:cNvSpPr>
            <p:nvPr/>
          </p:nvSpPr>
          <p:spPr bwMode="auto">
            <a:xfrm>
              <a:off x="2609" y="3022"/>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8" name="Group 125"/>
            <p:cNvGrpSpPr>
              <a:grpSpLocks/>
            </p:cNvGrpSpPr>
            <p:nvPr/>
          </p:nvGrpSpPr>
          <p:grpSpPr bwMode="auto">
            <a:xfrm>
              <a:off x="2471" y="2723"/>
              <a:ext cx="985" cy="605"/>
              <a:chOff x="2471" y="2723"/>
              <a:chExt cx="985" cy="605"/>
            </a:xfrm>
          </p:grpSpPr>
          <p:sp>
            <p:nvSpPr>
              <p:cNvPr id="182" name="Rectangle 123"/>
              <p:cNvSpPr>
                <a:spLocks noChangeArrowheads="1"/>
              </p:cNvSpPr>
              <p:nvPr/>
            </p:nvSpPr>
            <p:spPr bwMode="auto">
              <a:xfrm>
                <a:off x="2471" y="2723"/>
                <a:ext cx="985" cy="605"/>
              </a:xfrm>
              <a:prstGeom prst="rect">
                <a:avLst/>
              </a:prstGeom>
              <a:solidFill>
                <a:srgbClr val="A4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3" name="Rectangle 124"/>
              <p:cNvSpPr>
                <a:spLocks noChangeArrowheads="1"/>
              </p:cNvSpPr>
              <p:nvPr/>
            </p:nvSpPr>
            <p:spPr bwMode="auto">
              <a:xfrm>
                <a:off x="2471" y="2723"/>
                <a:ext cx="985" cy="605"/>
              </a:xfrm>
              <a:prstGeom prst="rect">
                <a:avLst/>
              </a:prstGeom>
              <a:noFill/>
              <a:ln w="11113" cap="rnd">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109" name="Rectangle 126"/>
            <p:cNvSpPr>
              <a:spLocks noChangeArrowheads="1"/>
            </p:cNvSpPr>
            <p:nvPr/>
          </p:nvSpPr>
          <p:spPr bwMode="auto">
            <a:xfrm>
              <a:off x="2964" y="2765"/>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127"/>
            <p:cNvSpPr>
              <a:spLocks noChangeArrowheads="1"/>
            </p:cNvSpPr>
            <p:nvPr/>
          </p:nvSpPr>
          <p:spPr bwMode="auto">
            <a:xfrm>
              <a:off x="2778" y="2853"/>
              <a:ext cx="40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Verdana" panose="020B0604030504040204" pitchFamily="34" charset="0"/>
                </a:rPr>
                <a:t>Charitable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Rectangle 128"/>
            <p:cNvSpPr>
              <a:spLocks noChangeArrowheads="1"/>
            </p:cNvSpPr>
            <p:nvPr/>
          </p:nvSpPr>
          <p:spPr bwMode="auto">
            <a:xfrm>
              <a:off x="3149" y="2853"/>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129"/>
            <p:cNvSpPr>
              <a:spLocks noChangeArrowheads="1"/>
            </p:cNvSpPr>
            <p:nvPr/>
          </p:nvSpPr>
          <p:spPr bwMode="auto">
            <a:xfrm>
              <a:off x="3174" y="2853"/>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130"/>
            <p:cNvSpPr>
              <a:spLocks noChangeArrowheads="1"/>
            </p:cNvSpPr>
            <p:nvPr/>
          </p:nvSpPr>
          <p:spPr bwMode="auto">
            <a:xfrm>
              <a:off x="2748" y="2941"/>
              <a:ext cx="49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Verdana" panose="020B0604030504040204" pitchFamily="34" charset="0"/>
                </a:rPr>
                <a:t>Commercial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Rectangle 131"/>
            <p:cNvSpPr>
              <a:spLocks noChangeArrowheads="1"/>
            </p:cNvSpPr>
            <p:nvPr/>
          </p:nvSpPr>
          <p:spPr bwMode="auto">
            <a:xfrm>
              <a:off x="2745" y="3029"/>
              <a:ext cx="50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Subsidiaries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32"/>
            <p:cNvSpPr>
              <a:spLocks noChangeArrowheads="1"/>
            </p:cNvSpPr>
            <p:nvPr/>
          </p:nvSpPr>
          <p:spPr bwMode="auto">
            <a:xfrm>
              <a:off x="3209" y="3029"/>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133"/>
            <p:cNvSpPr>
              <a:spLocks noChangeArrowheads="1"/>
            </p:cNvSpPr>
            <p:nvPr/>
          </p:nvSpPr>
          <p:spPr bwMode="auto">
            <a:xfrm>
              <a:off x="2829" y="3118"/>
              <a:ext cx="30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(if any)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134"/>
            <p:cNvSpPr>
              <a:spLocks noChangeArrowheads="1"/>
            </p:cNvSpPr>
            <p:nvPr/>
          </p:nvSpPr>
          <p:spPr bwMode="auto">
            <a:xfrm>
              <a:off x="3098" y="3126"/>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135"/>
            <p:cNvSpPr>
              <a:spLocks noChangeArrowheads="1"/>
            </p:cNvSpPr>
            <p:nvPr/>
          </p:nvSpPr>
          <p:spPr bwMode="auto">
            <a:xfrm>
              <a:off x="2964" y="3208"/>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Line 136"/>
            <p:cNvSpPr>
              <a:spLocks noChangeShapeType="1"/>
            </p:cNvSpPr>
            <p:nvPr/>
          </p:nvSpPr>
          <p:spPr bwMode="auto">
            <a:xfrm>
              <a:off x="2964" y="2550"/>
              <a:ext cx="0" cy="173"/>
            </a:xfrm>
            <a:prstGeom prst="line">
              <a:avLst/>
            </a:prstGeom>
            <a:noFill/>
            <a:ln w="6350" cap="flat">
              <a:solidFill>
                <a:srgbClr val="5B9BD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120" name="Group 139"/>
            <p:cNvGrpSpPr>
              <a:grpSpLocks/>
            </p:cNvGrpSpPr>
            <p:nvPr/>
          </p:nvGrpSpPr>
          <p:grpSpPr bwMode="auto">
            <a:xfrm>
              <a:off x="746" y="1898"/>
              <a:ext cx="1077" cy="609"/>
              <a:chOff x="746" y="1898"/>
              <a:chExt cx="1077" cy="609"/>
            </a:xfrm>
          </p:grpSpPr>
          <p:sp>
            <p:nvSpPr>
              <p:cNvPr id="180" name="Rectangle 137"/>
              <p:cNvSpPr>
                <a:spLocks noChangeArrowheads="1"/>
              </p:cNvSpPr>
              <p:nvPr/>
            </p:nvSpPr>
            <p:spPr bwMode="auto">
              <a:xfrm>
                <a:off x="746" y="1898"/>
                <a:ext cx="1077" cy="60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1" name="Rectangle 138"/>
              <p:cNvSpPr>
                <a:spLocks noChangeArrowheads="1"/>
              </p:cNvSpPr>
              <p:nvPr/>
            </p:nvSpPr>
            <p:spPr bwMode="auto">
              <a:xfrm>
                <a:off x="746" y="1898"/>
                <a:ext cx="1077" cy="609"/>
              </a:xfrm>
              <a:prstGeom prst="rect">
                <a:avLst/>
              </a:prstGeom>
              <a:noFill/>
              <a:ln w="11113" cap="rnd">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121" name="Line 140"/>
            <p:cNvSpPr>
              <a:spLocks noChangeShapeType="1"/>
            </p:cNvSpPr>
            <p:nvPr/>
          </p:nvSpPr>
          <p:spPr bwMode="auto">
            <a:xfrm>
              <a:off x="1280" y="1584"/>
              <a:ext cx="1354" cy="1"/>
            </a:xfrm>
            <a:prstGeom prst="line">
              <a:avLst/>
            </a:prstGeom>
            <a:noFill/>
            <a:ln w="6350" cap="flat">
              <a:solidFill>
                <a:srgbClr val="5B9BD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22" name="Line 141"/>
            <p:cNvSpPr>
              <a:spLocks noChangeShapeType="1"/>
            </p:cNvSpPr>
            <p:nvPr/>
          </p:nvSpPr>
          <p:spPr bwMode="auto">
            <a:xfrm>
              <a:off x="2635" y="1368"/>
              <a:ext cx="0" cy="216"/>
            </a:xfrm>
            <a:prstGeom prst="line">
              <a:avLst/>
            </a:prstGeom>
            <a:noFill/>
            <a:ln w="6350" cap="flat">
              <a:solidFill>
                <a:srgbClr val="5B9BD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23" name="Freeform 142"/>
            <p:cNvSpPr>
              <a:spLocks noEditPoints="1"/>
            </p:cNvSpPr>
            <p:nvPr/>
          </p:nvSpPr>
          <p:spPr bwMode="auto">
            <a:xfrm>
              <a:off x="4688" y="1583"/>
              <a:ext cx="9" cy="333"/>
            </a:xfrm>
            <a:custGeom>
              <a:avLst/>
              <a:gdLst>
                <a:gd name="T0" fmla="*/ 4 w 9"/>
                <a:gd name="T1" fmla="*/ 14 h 333"/>
                <a:gd name="T2" fmla="*/ 0 w 9"/>
                <a:gd name="T3" fmla="*/ 0 h 333"/>
                <a:gd name="T4" fmla="*/ 4 w 9"/>
                <a:gd name="T5" fmla="*/ 25 h 333"/>
                <a:gd name="T6" fmla="*/ 1 w 9"/>
                <a:gd name="T7" fmla="*/ 40 h 333"/>
                <a:gd name="T8" fmla="*/ 4 w 9"/>
                <a:gd name="T9" fmla="*/ 25 h 333"/>
                <a:gd name="T10" fmla="*/ 5 w 9"/>
                <a:gd name="T11" fmla="*/ 65 h 333"/>
                <a:gd name="T12" fmla="*/ 1 w 9"/>
                <a:gd name="T13" fmla="*/ 51 h 333"/>
                <a:gd name="T14" fmla="*/ 5 w 9"/>
                <a:gd name="T15" fmla="*/ 76 h 333"/>
                <a:gd name="T16" fmla="*/ 2 w 9"/>
                <a:gd name="T17" fmla="*/ 91 h 333"/>
                <a:gd name="T18" fmla="*/ 5 w 9"/>
                <a:gd name="T19" fmla="*/ 76 h 333"/>
                <a:gd name="T20" fmla="*/ 6 w 9"/>
                <a:gd name="T21" fmla="*/ 116 h 333"/>
                <a:gd name="T22" fmla="*/ 2 w 9"/>
                <a:gd name="T23" fmla="*/ 101 h 333"/>
                <a:gd name="T24" fmla="*/ 6 w 9"/>
                <a:gd name="T25" fmla="*/ 127 h 333"/>
                <a:gd name="T26" fmla="*/ 3 w 9"/>
                <a:gd name="T27" fmla="*/ 141 h 333"/>
                <a:gd name="T28" fmla="*/ 6 w 9"/>
                <a:gd name="T29" fmla="*/ 127 h 333"/>
                <a:gd name="T30" fmla="*/ 6 w 9"/>
                <a:gd name="T31" fmla="*/ 167 h 333"/>
                <a:gd name="T32" fmla="*/ 3 w 9"/>
                <a:gd name="T33" fmla="*/ 152 h 333"/>
                <a:gd name="T34" fmla="*/ 7 w 9"/>
                <a:gd name="T35" fmla="*/ 177 h 333"/>
                <a:gd name="T36" fmla="*/ 3 w 9"/>
                <a:gd name="T37" fmla="*/ 192 h 333"/>
                <a:gd name="T38" fmla="*/ 7 w 9"/>
                <a:gd name="T39" fmla="*/ 177 h 333"/>
                <a:gd name="T40" fmla="*/ 7 w 9"/>
                <a:gd name="T41" fmla="*/ 217 h 333"/>
                <a:gd name="T42" fmla="*/ 3 w 9"/>
                <a:gd name="T43" fmla="*/ 203 h 333"/>
                <a:gd name="T44" fmla="*/ 7 w 9"/>
                <a:gd name="T45" fmla="*/ 228 h 333"/>
                <a:gd name="T46" fmla="*/ 4 w 9"/>
                <a:gd name="T47" fmla="*/ 243 h 333"/>
                <a:gd name="T48" fmla="*/ 7 w 9"/>
                <a:gd name="T49" fmla="*/ 228 h 333"/>
                <a:gd name="T50" fmla="*/ 8 w 9"/>
                <a:gd name="T51" fmla="*/ 268 h 333"/>
                <a:gd name="T52" fmla="*/ 4 w 9"/>
                <a:gd name="T53" fmla="*/ 254 h 333"/>
                <a:gd name="T54" fmla="*/ 8 w 9"/>
                <a:gd name="T55" fmla="*/ 279 h 333"/>
                <a:gd name="T56" fmla="*/ 5 w 9"/>
                <a:gd name="T57" fmla="*/ 293 h 333"/>
                <a:gd name="T58" fmla="*/ 8 w 9"/>
                <a:gd name="T59" fmla="*/ 279 h 333"/>
                <a:gd name="T60" fmla="*/ 9 w 9"/>
                <a:gd name="T61" fmla="*/ 319 h 333"/>
                <a:gd name="T62" fmla="*/ 5 w 9"/>
                <a:gd name="T63" fmla="*/ 304 h 333"/>
                <a:gd name="T64" fmla="*/ 9 w 9"/>
                <a:gd name="T65" fmla="*/ 330 h 333"/>
                <a:gd name="T66" fmla="*/ 5 w 9"/>
                <a:gd name="T67" fmla="*/ 333 h 333"/>
                <a:gd name="T68" fmla="*/ 9 w 9"/>
                <a:gd name="T69" fmla="*/ 33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333">
                  <a:moveTo>
                    <a:pt x="4" y="0"/>
                  </a:moveTo>
                  <a:lnTo>
                    <a:pt x="4" y="14"/>
                  </a:lnTo>
                  <a:lnTo>
                    <a:pt x="1" y="14"/>
                  </a:lnTo>
                  <a:lnTo>
                    <a:pt x="0" y="0"/>
                  </a:lnTo>
                  <a:lnTo>
                    <a:pt x="4" y="0"/>
                  </a:lnTo>
                  <a:close/>
                  <a:moveTo>
                    <a:pt x="4" y="25"/>
                  </a:moveTo>
                  <a:lnTo>
                    <a:pt x="5" y="40"/>
                  </a:lnTo>
                  <a:lnTo>
                    <a:pt x="1" y="40"/>
                  </a:lnTo>
                  <a:lnTo>
                    <a:pt x="1" y="25"/>
                  </a:lnTo>
                  <a:lnTo>
                    <a:pt x="4" y="25"/>
                  </a:lnTo>
                  <a:close/>
                  <a:moveTo>
                    <a:pt x="5" y="51"/>
                  </a:moveTo>
                  <a:lnTo>
                    <a:pt x="5" y="65"/>
                  </a:lnTo>
                  <a:lnTo>
                    <a:pt x="1" y="65"/>
                  </a:lnTo>
                  <a:lnTo>
                    <a:pt x="1" y="51"/>
                  </a:lnTo>
                  <a:lnTo>
                    <a:pt x="5" y="51"/>
                  </a:lnTo>
                  <a:close/>
                  <a:moveTo>
                    <a:pt x="5" y="76"/>
                  </a:moveTo>
                  <a:lnTo>
                    <a:pt x="5" y="91"/>
                  </a:lnTo>
                  <a:lnTo>
                    <a:pt x="2" y="91"/>
                  </a:lnTo>
                  <a:lnTo>
                    <a:pt x="1" y="76"/>
                  </a:lnTo>
                  <a:lnTo>
                    <a:pt x="5" y="76"/>
                  </a:lnTo>
                  <a:close/>
                  <a:moveTo>
                    <a:pt x="6" y="101"/>
                  </a:moveTo>
                  <a:lnTo>
                    <a:pt x="6" y="116"/>
                  </a:lnTo>
                  <a:lnTo>
                    <a:pt x="2" y="116"/>
                  </a:lnTo>
                  <a:lnTo>
                    <a:pt x="2" y="101"/>
                  </a:lnTo>
                  <a:lnTo>
                    <a:pt x="6" y="101"/>
                  </a:lnTo>
                  <a:close/>
                  <a:moveTo>
                    <a:pt x="6" y="127"/>
                  </a:moveTo>
                  <a:lnTo>
                    <a:pt x="6" y="141"/>
                  </a:lnTo>
                  <a:lnTo>
                    <a:pt x="3" y="141"/>
                  </a:lnTo>
                  <a:lnTo>
                    <a:pt x="2" y="127"/>
                  </a:lnTo>
                  <a:lnTo>
                    <a:pt x="6" y="127"/>
                  </a:lnTo>
                  <a:close/>
                  <a:moveTo>
                    <a:pt x="6" y="152"/>
                  </a:moveTo>
                  <a:lnTo>
                    <a:pt x="6" y="167"/>
                  </a:lnTo>
                  <a:lnTo>
                    <a:pt x="3" y="167"/>
                  </a:lnTo>
                  <a:lnTo>
                    <a:pt x="3" y="152"/>
                  </a:lnTo>
                  <a:lnTo>
                    <a:pt x="6" y="152"/>
                  </a:lnTo>
                  <a:close/>
                  <a:moveTo>
                    <a:pt x="7" y="177"/>
                  </a:moveTo>
                  <a:lnTo>
                    <a:pt x="7" y="192"/>
                  </a:lnTo>
                  <a:lnTo>
                    <a:pt x="3" y="192"/>
                  </a:lnTo>
                  <a:lnTo>
                    <a:pt x="3" y="177"/>
                  </a:lnTo>
                  <a:lnTo>
                    <a:pt x="7" y="177"/>
                  </a:lnTo>
                  <a:close/>
                  <a:moveTo>
                    <a:pt x="7" y="203"/>
                  </a:moveTo>
                  <a:lnTo>
                    <a:pt x="7" y="217"/>
                  </a:lnTo>
                  <a:lnTo>
                    <a:pt x="4" y="217"/>
                  </a:lnTo>
                  <a:lnTo>
                    <a:pt x="3" y="203"/>
                  </a:lnTo>
                  <a:lnTo>
                    <a:pt x="7" y="203"/>
                  </a:lnTo>
                  <a:close/>
                  <a:moveTo>
                    <a:pt x="7" y="228"/>
                  </a:moveTo>
                  <a:lnTo>
                    <a:pt x="8" y="243"/>
                  </a:lnTo>
                  <a:lnTo>
                    <a:pt x="4" y="243"/>
                  </a:lnTo>
                  <a:lnTo>
                    <a:pt x="4" y="228"/>
                  </a:lnTo>
                  <a:lnTo>
                    <a:pt x="7" y="228"/>
                  </a:lnTo>
                  <a:close/>
                  <a:moveTo>
                    <a:pt x="8" y="254"/>
                  </a:moveTo>
                  <a:lnTo>
                    <a:pt x="8" y="268"/>
                  </a:lnTo>
                  <a:lnTo>
                    <a:pt x="4" y="268"/>
                  </a:lnTo>
                  <a:lnTo>
                    <a:pt x="4" y="254"/>
                  </a:lnTo>
                  <a:lnTo>
                    <a:pt x="8" y="254"/>
                  </a:lnTo>
                  <a:close/>
                  <a:moveTo>
                    <a:pt x="8" y="279"/>
                  </a:moveTo>
                  <a:lnTo>
                    <a:pt x="8" y="293"/>
                  </a:lnTo>
                  <a:lnTo>
                    <a:pt x="5" y="293"/>
                  </a:lnTo>
                  <a:lnTo>
                    <a:pt x="4" y="279"/>
                  </a:lnTo>
                  <a:lnTo>
                    <a:pt x="8" y="279"/>
                  </a:lnTo>
                  <a:close/>
                  <a:moveTo>
                    <a:pt x="8" y="304"/>
                  </a:moveTo>
                  <a:lnTo>
                    <a:pt x="9" y="319"/>
                  </a:lnTo>
                  <a:lnTo>
                    <a:pt x="5" y="319"/>
                  </a:lnTo>
                  <a:lnTo>
                    <a:pt x="5" y="304"/>
                  </a:lnTo>
                  <a:lnTo>
                    <a:pt x="8" y="304"/>
                  </a:lnTo>
                  <a:close/>
                  <a:moveTo>
                    <a:pt x="9" y="330"/>
                  </a:moveTo>
                  <a:lnTo>
                    <a:pt x="9" y="333"/>
                  </a:lnTo>
                  <a:lnTo>
                    <a:pt x="5" y="333"/>
                  </a:lnTo>
                  <a:lnTo>
                    <a:pt x="5" y="330"/>
                  </a:lnTo>
                  <a:lnTo>
                    <a:pt x="9" y="330"/>
                  </a:ln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124" name="Freeform 143"/>
            <p:cNvSpPr>
              <a:spLocks noEditPoints="1"/>
            </p:cNvSpPr>
            <p:nvPr/>
          </p:nvSpPr>
          <p:spPr bwMode="auto">
            <a:xfrm>
              <a:off x="3289" y="1368"/>
              <a:ext cx="4" cy="215"/>
            </a:xfrm>
            <a:custGeom>
              <a:avLst/>
              <a:gdLst>
                <a:gd name="T0" fmla="*/ 4 w 4"/>
                <a:gd name="T1" fmla="*/ 0 h 215"/>
                <a:gd name="T2" fmla="*/ 4 w 4"/>
                <a:gd name="T3" fmla="*/ 14 h 215"/>
                <a:gd name="T4" fmla="*/ 0 w 4"/>
                <a:gd name="T5" fmla="*/ 14 h 215"/>
                <a:gd name="T6" fmla="*/ 0 w 4"/>
                <a:gd name="T7" fmla="*/ 0 h 215"/>
                <a:gd name="T8" fmla="*/ 4 w 4"/>
                <a:gd name="T9" fmla="*/ 0 h 215"/>
                <a:gd name="T10" fmla="*/ 4 w 4"/>
                <a:gd name="T11" fmla="*/ 25 h 215"/>
                <a:gd name="T12" fmla="*/ 4 w 4"/>
                <a:gd name="T13" fmla="*/ 39 h 215"/>
                <a:gd name="T14" fmla="*/ 0 w 4"/>
                <a:gd name="T15" fmla="*/ 39 h 215"/>
                <a:gd name="T16" fmla="*/ 0 w 4"/>
                <a:gd name="T17" fmla="*/ 25 h 215"/>
                <a:gd name="T18" fmla="*/ 4 w 4"/>
                <a:gd name="T19" fmla="*/ 25 h 215"/>
                <a:gd name="T20" fmla="*/ 4 w 4"/>
                <a:gd name="T21" fmla="*/ 50 h 215"/>
                <a:gd name="T22" fmla="*/ 4 w 4"/>
                <a:gd name="T23" fmla="*/ 65 h 215"/>
                <a:gd name="T24" fmla="*/ 0 w 4"/>
                <a:gd name="T25" fmla="*/ 65 h 215"/>
                <a:gd name="T26" fmla="*/ 0 w 4"/>
                <a:gd name="T27" fmla="*/ 50 h 215"/>
                <a:gd name="T28" fmla="*/ 4 w 4"/>
                <a:gd name="T29" fmla="*/ 50 h 215"/>
                <a:gd name="T30" fmla="*/ 4 w 4"/>
                <a:gd name="T31" fmla="*/ 76 h 215"/>
                <a:gd name="T32" fmla="*/ 4 w 4"/>
                <a:gd name="T33" fmla="*/ 90 h 215"/>
                <a:gd name="T34" fmla="*/ 0 w 4"/>
                <a:gd name="T35" fmla="*/ 90 h 215"/>
                <a:gd name="T36" fmla="*/ 0 w 4"/>
                <a:gd name="T37" fmla="*/ 76 h 215"/>
                <a:gd name="T38" fmla="*/ 4 w 4"/>
                <a:gd name="T39" fmla="*/ 76 h 215"/>
                <a:gd name="T40" fmla="*/ 4 w 4"/>
                <a:gd name="T41" fmla="*/ 101 h 215"/>
                <a:gd name="T42" fmla="*/ 4 w 4"/>
                <a:gd name="T43" fmla="*/ 116 h 215"/>
                <a:gd name="T44" fmla="*/ 0 w 4"/>
                <a:gd name="T45" fmla="*/ 116 h 215"/>
                <a:gd name="T46" fmla="*/ 0 w 4"/>
                <a:gd name="T47" fmla="*/ 101 h 215"/>
                <a:gd name="T48" fmla="*/ 4 w 4"/>
                <a:gd name="T49" fmla="*/ 101 h 215"/>
                <a:gd name="T50" fmla="*/ 4 w 4"/>
                <a:gd name="T51" fmla="*/ 126 h 215"/>
                <a:gd name="T52" fmla="*/ 4 w 4"/>
                <a:gd name="T53" fmla="*/ 141 h 215"/>
                <a:gd name="T54" fmla="*/ 0 w 4"/>
                <a:gd name="T55" fmla="*/ 141 h 215"/>
                <a:gd name="T56" fmla="*/ 0 w 4"/>
                <a:gd name="T57" fmla="*/ 126 h 215"/>
                <a:gd name="T58" fmla="*/ 4 w 4"/>
                <a:gd name="T59" fmla="*/ 126 h 215"/>
                <a:gd name="T60" fmla="*/ 4 w 4"/>
                <a:gd name="T61" fmla="*/ 152 h 215"/>
                <a:gd name="T62" fmla="*/ 4 w 4"/>
                <a:gd name="T63" fmla="*/ 166 h 215"/>
                <a:gd name="T64" fmla="*/ 0 w 4"/>
                <a:gd name="T65" fmla="*/ 166 h 215"/>
                <a:gd name="T66" fmla="*/ 0 w 4"/>
                <a:gd name="T67" fmla="*/ 152 h 215"/>
                <a:gd name="T68" fmla="*/ 4 w 4"/>
                <a:gd name="T69" fmla="*/ 152 h 215"/>
                <a:gd name="T70" fmla="*/ 4 w 4"/>
                <a:gd name="T71" fmla="*/ 177 h 215"/>
                <a:gd name="T72" fmla="*/ 4 w 4"/>
                <a:gd name="T73" fmla="*/ 192 h 215"/>
                <a:gd name="T74" fmla="*/ 0 w 4"/>
                <a:gd name="T75" fmla="*/ 192 h 215"/>
                <a:gd name="T76" fmla="*/ 0 w 4"/>
                <a:gd name="T77" fmla="*/ 177 h 215"/>
                <a:gd name="T78" fmla="*/ 4 w 4"/>
                <a:gd name="T79" fmla="*/ 177 h 215"/>
                <a:gd name="T80" fmla="*/ 4 w 4"/>
                <a:gd name="T81" fmla="*/ 203 h 215"/>
                <a:gd name="T82" fmla="*/ 4 w 4"/>
                <a:gd name="T83" fmla="*/ 215 h 215"/>
                <a:gd name="T84" fmla="*/ 0 w 4"/>
                <a:gd name="T85" fmla="*/ 215 h 215"/>
                <a:gd name="T86" fmla="*/ 0 w 4"/>
                <a:gd name="T87" fmla="*/ 203 h 215"/>
                <a:gd name="T88" fmla="*/ 4 w 4"/>
                <a:gd name="T89" fmla="*/ 20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 h="215">
                  <a:moveTo>
                    <a:pt x="4" y="0"/>
                  </a:moveTo>
                  <a:lnTo>
                    <a:pt x="4" y="14"/>
                  </a:lnTo>
                  <a:lnTo>
                    <a:pt x="0" y="14"/>
                  </a:lnTo>
                  <a:lnTo>
                    <a:pt x="0" y="0"/>
                  </a:lnTo>
                  <a:lnTo>
                    <a:pt x="4" y="0"/>
                  </a:lnTo>
                  <a:close/>
                  <a:moveTo>
                    <a:pt x="4" y="25"/>
                  </a:moveTo>
                  <a:lnTo>
                    <a:pt x="4" y="39"/>
                  </a:lnTo>
                  <a:lnTo>
                    <a:pt x="0" y="39"/>
                  </a:lnTo>
                  <a:lnTo>
                    <a:pt x="0" y="25"/>
                  </a:lnTo>
                  <a:lnTo>
                    <a:pt x="4" y="25"/>
                  </a:lnTo>
                  <a:close/>
                  <a:moveTo>
                    <a:pt x="4" y="50"/>
                  </a:moveTo>
                  <a:lnTo>
                    <a:pt x="4" y="65"/>
                  </a:lnTo>
                  <a:lnTo>
                    <a:pt x="0" y="65"/>
                  </a:lnTo>
                  <a:lnTo>
                    <a:pt x="0" y="50"/>
                  </a:lnTo>
                  <a:lnTo>
                    <a:pt x="4" y="50"/>
                  </a:lnTo>
                  <a:close/>
                  <a:moveTo>
                    <a:pt x="4" y="76"/>
                  </a:moveTo>
                  <a:lnTo>
                    <a:pt x="4" y="90"/>
                  </a:lnTo>
                  <a:lnTo>
                    <a:pt x="0" y="90"/>
                  </a:lnTo>
                  <a:lnTo>
                    <a:pt x="0" y="76"/>
                  </a:lnTo>
                  <a:lnTo>
                    <a:pt x="4" y="76"/>
                  </a:lnTo>
                  <a:close/>
                  <a:moveTo>
                    <a:pt x="4" y="101"/>
                  </a:moveTo>
                  <a:lnTo>
                    <a:pt x="4" y="116"/>
                  </a:lnTo>
                  <a:lnTo>
                    <a:pt x="0" y="116"/>
                  </a:lnTo>
                  <a:lnTo>
                    <a:pt x="0" y="101"/>
                  </a:lnTo>
                  <a:lnTo>
                    <a:pt x="4" y="101"/>
                  </a:lnTo>
                  <a:close/>
                  <a:moveTo>
                    <a:pt x="4" y="126"/>
                  </a:moveTo>
                  <a:lnTo>
                    <a:pt x="4" y="141"/>
                  </a:lnTo>
                  <a:lnTo>
                    <a:pt x="0" y="141"/>
                  </a:lnTo>
                  <a:lnTo>
                    <a:pt x="0" y="126"/>
                  </a:lnTo>
                  <a:lnTo>
                    <a:pt x="4" y="126"/>
                  </a:lnTo>
                  <a:close/>
                  <a:moveTo>
                    <a:pt x="4" y="152"/>
                  </a:moveTo>
                  <a:lnTo>
                    <a:pt x="4" y="166"/>
                  </a:lnTo>
                  <a:lnTo>
                    <a:pt x="0" y="166"/>
                  </a:lnTo>
                  <a:lnTo>
                    <a:pt x="0" y="152"/>
                  </a:lnTo>
                  <a:lnTo>
                    <a:pt x="4" y="152"/>
                  </a:lnTo>
                  <a:close/>
                  <a:moveTo>
                    <a:pt x="4" y="177"/>
                  </a:moveTo>
                  <a:lnTo>
                    <a:pt x="4" y="192"/>
                  </a:lnTo>
                  <a:lnTo>
                    <a:pt x="0" y="192"/>
                  </a:lnTo>
                  <a:lnTo>
                    <a:pt x="0" y="177"/>
                  </a:lnTo>
                  <a:lnTo>
                    <a:pt x="4" y="177"/>
                  </a:lnTo>
                  <a:close/>
                  <a:moveTo>
                    <a:pt x="4" y="203"/>
                  </a:moveTo>
                  <a:lnTo>
                    <a:pt x="4" y="215"/>
                  </a:lnTo>
                  <a:lnTo>
                    <a:pt x="0" y="215"/>
                  </a:lnTo>
                  <a:lnTo>
                    <a:pt x="0" y="203"/>
                  </a:lnTo>
                  <a:lnTo>
                    <a:pt x="4" y="203"/>
                  </a:ln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125" name="Freeform 144"/>
            <p:cNvSpPr>
              <a:spLocks noEditPoints="1"/>
            </p:cNvSpPr>
            <p:nvPr/>
          </p:nvSpPr>
          <p:spPr bwMode="auto">
            <a:xfrm>
              <a:off x="2962" y="1415"/>
              <a:ext cx="3" cy="471"/>
            </a:xfrm>
            <a:custGeom>
              <a:avLst/>
              <a:gdLst>
                <a:gd name="T0" fmla="*/ 0 w 3"/>
                <a:gd name="T1" fmla="*/ 456 h 471"/>
                <a:gd name="T2" fmla="*/ 3 w 3"/>
                <a:gd name="T3" fmla="*/ 471 h 471"/>
                <a:gd name="T4" fmla="*/ 0 w 3"/>
                <a:gd name="T5" fmla="*/ 446 h 471"/>
                <a:gd name="T6" fmla="*/ 3 w 3"/>
                <a:gd name="T7" fmla="*/ 431 h 471"/>
                <a:gd name="T8" fmla="*/ 0 w 3"/>
                <a:gd name="T9" fmla="*/ 446 h 471"/>
                <a:gd name="T10" fmla="*/ 0 w 3"/>
                <a:gd name="T11" fmla="*/ 406 h 471"/>
                <a:gd name="T12" fmla="*/ 3 w 3"/>
                <a:gd name="T13" fmla="*/ 420 h 471"/>
                <a:gd name="T14" fmla="*/ 0 w 3"/>
                <a:gd name="T15" fmla="*/ 395 h 471"/>
                <a:gd name="T16" fmla="*/ 3 w 3"/>
                <a:gd name="T17" fmla="*/ 380 h 471"/>
                <a:gd name="T18" fmla="*/ 0 w 3"/>
                <a:gd name="T19" fmla="*/ 395 h 471"/>
                <a:gd name="T20" fmla="*/ 0 w 3"/>
                <a:gd name="T21" fmla="*/ 355 h 471"/>
                <a:gd name="T22" fmla="*/ 3 w 3"/>
                <a:gd name="T23" fmla="*/ 369 h 471"/>
                <a:gd name="T24" fmla="*/ 0 w 3"/>
                <a:gd name="T25" fmla="*/ 344 h 471"/>
                <a:gd name="T26" fmla="*/ 3 w 3"/>
                <a:gd name="T27" fmla="*/ 330 h 471"/>
                <a:gd name="T28" fmla="*/ 0 w 3"/>
                <a:gd name="T29" fmla="*/ 344 h 471"/>
                <a:gd name="T30" fmla="*/ 0 w 3"/>
                <a:gd name="T31" fmla="*/ 304 h 471"/>
                <a:gd name="T32" fmla="*/ 3 w 3"/>
                <a:gd name="T33" fmla="*/ 319 h 471"/>
                <a:gd name="T34" fmla="*/ 0 w 3"/>
                <a:gd name="T35" fmla="*/ 293 h 471"/>
                <a:gd name="T36" fmla="*/ 3 w 3"/>
                <a:gd name="T37" fmla="*/ 279 h 471"/>
                <a:gd name="T38" fmla="*/ 0 w 3"/>
                <a:gd name="T39" fmla="*/ 293 h 471"/>
                <a:gd name="T40" fmla="*/ 0 w 3"/>
                <a:gd name="T41" fmla="*/ 253 h 471"/>
                <a:gd name="T42" fmla="*/ 3 w 3"/>
                <a:gd name="T43" fmla="*/ 268 h 471"/>
                <a:gd name="T44" fmla="*/ 0 w 3"/>
                <a:gd name="T45" fmla="*/ 243 h 471"/>
                <a:gd name="T46" fmla="*/ 3 w 3"/>
                <a:gd name="T47" fmla="*/ 228 h 471"/>
                <a:gd name="T48" fmla="*/ 0 w 3"/>
                <a:gd name="T49" fmla="*/ 243 h 471"/>
                <a:gd name="T50" fmla="*/ 0 w 3"/>
                <a:gd name="T51" fmla="*/ 203 h 471"/>
                <a:gd name="T52" fmla="*/ 3 w 3"/>
                <a:gd name="T53" fmla="*/ 217 h 471"/>
                <a:gd name="T54" fmla="*/ 0 w 3"/>
                <a:gd name="T55" fmla="*/ 192 h 471"/>
                <a:gd name="T56" fmla="*/ 3 w 3"/>
                <a:gd name="T57" fmla="*/ 177 h 471"/>
                <a:gd name="T58" fmla="*/ 0 w 3"/>
                <a:gd name="T59" fmla="*/ 192 h 471"/>
                <a:gd name="T60" fmla="*/ 0 w 3"/>
                <a:gd name="T61" fmla="*/ 152 h 471"/>
                <a:gd name="T62" fmla="*/ 3 w 3"/>
                <a:gd name="T63" fmla="*/ 166 h 471"/>
                <a:gd name="T64" fmla="*/ 0 w 3"/>
                <a:gd name="T65" fmla="*/ 141 h 471"/>
                <a:gd name="T66" fmla="*/ 3 w 3"/>
                <a:gd name="T67" fmla="*/ 127 h 471"/>
                <a:gd name="T68" fmla="*/ 0 w 3"/>
                <a:gd name="T69" fmla="*/ 141 h 471"/>
                <a:gd name="T70" fmla="*/ 0 w 3"/>
                <a:gd name="T71" fmla="*/ 101 h 471"/>
                <a:gd name="T72" fmla="*/ 3 w 3"/>
                <a:gd name="T73" fmla="*/ 116 h 471"/>
                <a:gd name="T74" fmla="*/ 0 w 3"/>
                <a:gd name="T75" fmla="*/ 90 h 471"/>
                <a:gd name="T76" fmla="*/ 3 w 3"/>
                <a:gd name="T77" fmla="*/ 76 h 471"/>
                <a:gd name="T78" fmla="*/ 0 w 3"/>
                <a:gd name="T79" fmla="*/ 90 h 471"/>
                <a:gd name="T80" fmla="*/ 0 w 3"/>
                <a:gd name="T81" fmla="*/ 50 h 471"/>
                <a:gd name="T82" fmla="*/ 3 w 3"/>
                <a:gd name="T83" fmla="*/ 65 h 471"/>
                <a:gd name="T84" fmla="*/ 0 w 3"/>
                <a:gd name="T85" fmla="*/ 40 h 471"/>
                <a:gd name="T86" fmla="*/ 3 w 3"/>
                <a:gd name="T87" fmla="*/ 25 h 471"/>
                <a:gd name="T88" fmla="*/ 0 w 3"/>
                <a:gd name="T89" fmla="*/ 40 h 471"/>
                <a:gd name="T90" fmla="*/ 0 w 3"/>
                <a:gd name="T91" fmla="*/ 0 h 471"/>
                <a:gd name="T92" fmla="*/ 3 w 3"/>
                <a:gd name="T93" fmla="*/ 1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471">
                  <a:moveTo>
                    <a:pt x="0" y="471"/>
                  </a:moveTo>
                  <a:lnTo>
                    <a:pt x="0" y="456"/>
                  </a:lnTo>
                  <a:lnTo>
                    <a:pt x="3" y="456"/>
                  </a:lnTo>
                  <a:lnTo>
                    <a:pt x="3" y="471"/>
                  </a:lnTo>
                  <a:lnTo>
                    <a:pt x="0" y="471"/>
                  </a:lnTo>
                  <a:close/>
                  <a:moveTo>
                    <a:pt x="0" y="446"/>
                  </a:moveTo>
                  <a:lnTo>
                    <a:pt x="0" y="431"/>
                  </a:lnTo>
                  <a:lnTo>
                    <a:pt x="3" y="431"/>
                  </a:lnTo>
                  <a:lnTo>
                    <a:pt x="3" y="446"/>
                  </a:lnTo>
                  <a:lnTo>
                    <a:pt x="0" y="446"/>
                  </a:lnTo>
                  <a:close/>
                  <a:moveTo>
                    <a:pt x="0" y="420"/>
                  </a:moveTo>
                  <a:lnTo>
                    <a:pt x="0" y="406"/>
                  </a:lnTo>
                  <a:lnTo>
                    <a:pt x="3" y="406"/>
                  </a:lnTo>
                  <a:lnTo>
                    <a:pt x="3" y="420"/>
                  </a:lnTo>
                  <a:lnTo>
                    <a:pt x="0" y="420"/>
                  </a:lnTo>
                  <a:close/>
                  <a:moveTo>
                    <a:pt x="0" y="395"/>
                  </a:moveTo>
                  <a:lnTo>
                    <a:pt x="0" y="380"/>
                  </a:lnTo>
                  <a:lnTo>
                    <a:pt x="3" y="380"/>
                  </a:lnTo>
                  <a:lnTo>
                    <a:pt x="3" y="395"/>
                  </a:lnTo>
                  <a:lnTo>
                    <a:pt x="0" y="395"/>
                  </a:lnTo>
                  <a:close/>
                  <a:moveTo>
                    <a:pt x="0" y="369"/>
                  </a:moveTo>
                  <a:lnTo>
                    <a:pt x="0" y="355"/>
                  </a:lnTo>
                  <a:lnTo>
                    <a:pt x="3" y="355"/>
                  </a:lnTo>
                  <a:lnTo>
                    <a:pt x="3" y="369"/>
                  </a:lnTo>
                  <a:lnTo>
                    <a:pt x="0" y="369"/>
                  </a:lnTo>
                  <a:close/>
                  <a:moveTo>
                    <a:pt x="0" y="344"/>
                  </a:moveTo>
                  <a:lnTo>
                    <a:pt x="0" y="330"/>
                  </a:lnTo>
                  <a:lnTo>
                    <a:pt x="3" y="330"/>
                  </a:lnTo>
                  <a:lnTo>
                    <a:pt x="3" y="344"/>
                  </a:lnTo>
                  <a:lnTo>
                    <a:pt x="0" y="344"/>
                  </a:lnTo>
                  <a:close/>
                  <a:moveTo>
                    <a:pt x="0" y="319"/>
                  </a:moveTo>
                  <a:lnTo>
                    <a:pt x="0" y="304"/>
                  </a:lnTo>
                  <a:lnTo>
                    <a:pt x="3" y="304"/>
                  </a:lnTo>
                  <a:lnTo>
                    <a:pt x="3" y="319"/>
                  </a:lnTo>
                  <a:lnTo>
                    <a:pt x="0" y="319"/>
                  </a:lnTo>
                  <a:close/>
                  <a:moveTo>
                    <a:pt x="0" y="293"/>
                  </a:moveTo>
                  <a:lnTo>
                    <a:pt x="0" y="279"/>
                  </a:lnTo>
                  <a:lnTo>
                    <a:pt x="3" y="279"/>
                  </a:lnTo>
                  <a:lnTo>
                    <a:pt x="3" y="293"/>
                  </a:lnTo>
                  <a:lnTo>
                    <a:pt x="0" y="293"/>
                  </a:lnTo>
                  <a:close/>
                  <a:moveTo>
                    <a:pt x="0" y="268"/>
                  </a:moveTo>
                  <a:lnTo>
                    <a:pt x="0" y="253"/>
                  </a:lnTo>
                  <a:lnTo>
                    <a:pt x="3" y="253"/>
                  </a:lnTo>
                  <a:lnTo>
                    <a:pt x="3" y="268"/>
                  </a:lnTo>
                  <a:lnTo>
                    <a:pt x="0" y="268"/>
                  </a:lnTo>
                  <a:close/>
                  <a:moveTo>
                    <a:pt x="0" y="243"/>
                  </a:moveTo>
                  <a:lnTo>
                    <a:pt x="0" y="228"/>
                  </a:lnTo>
                  <a:lnTo>
                    <a:pt x="3" y="228"/>
                  </a:lnTo>
                  <a:lnTo>
                    <a:pt x="3" y="243"/>
                  </a:lnTo>
                  <a:lnTo>
                    <a:pt x="0" y="243"/>
                  </a:lnTo>
                  <a:close/>
                  <a:moveTo>
                    <a:pt x="0" y="217"/>
                  </a:moveTo>
                  <a:lnTo>
                    <a:pt x="0" y="203"/>
                  </a:lnTo>
                  <a:lnTo>
                    <a:pt x="3" y="203"/>
                  </a:lnTo>
                  <a:lnTo>
                    <a:pt x="3" y="217"/>
                  </a:lnTo>
                  <a:lnTo>
                    <a:pt x="0" y="217"/>
                  </a:lnTo>
                  <a:close/>
                  <a:moveTo>
                    <a:pt x="0" y="192"/>
                  </a:moveTo>
                  <a:lnTo>
                    <a:pt x="0" y="177"/>
                  </a:lnTo>
                  <a:lnTo>
                    <a:pt x="3" y="177"/>
                  </a:lnTo>
                  <a:lnTo>
                    <a:pt x="3" y="192"/>
                  </a:lnTo>
                  <a:lnTo>
                    <a:pt x="0" y="192"/>
                  </a:lnTo>
                  <a:close/>
                  <a:moveTo>
                    <a:pt x="0" y="166"/>
                  </a:moveTo>
                  <a:lnTo>
                    <a:pt x="0" y="152"/>
                  </a:lnTo>
                  <a:lnTo>
                    <a:pt x="3" y="152"/>
                  </a:lnTo>
                  <a:lnTo>
                    <a:pt x="3" y="166"/>
                  </a:lnTo>
                  <a:lnTo>
                    <a:pt x="0" y="166"/>
                  </a:lnTo>
                  <a:close/>
                  <a:moveTo>
                    <a:pt x="0" y="141"/>
                  </a:moveTo>
                  <a:lnTo>
                    <a:pt x="0" y="127"/>
                  </a:lnTo>
                  <a:lnTo>
                    <a:pt x="3" y="127"/>
                  </a:lnTo>
                  <a:lnTo>
                    <a:pt x="3" y="141"/>
                  </a:lnTo>
                  <a:lnTo>
                    <a:pt x="0" y="141"/>
                  </a:lnTo>
                  <a:close/>
                  <a:moveTo>
                    <a:pt x="0" y="116"/>
                  </a:moveTo>
                  <a:lnTo>
                    <a:pt x="0" y="101"/>
                  </a:lnTo>
                  <a:lnTo>
                    <a:pt x="3" y="101"/>
                  </a:lnTo>
                  <a:lnTo>
                    <a:pt x="3" y="116"/>
                  </a:lnTo>
                  <a:lnTo>
                    <a:pt x="0" y="116"/>
                  </a:lnTo>
                  <a:close/>
                  <a:moveTo>
                    <a:pt x="0" y="90"/>
                  </a:moveTo>
                  <a:lnTo>
                    <a:pt x="0" y="76"/>
                  </a:lnTo>
                  <a:lnTo>
                    <a:pt x="3" y="76"/>
                  </a:lnTo>
                  <a:lnTo>
                    <a:pt x="3" y="90"/>
                  </a:lnTo>
                  <a:lnTo>
                    <a:pt x="0" y="90"/>
                  </a:lnTo>
                  <a:close/>
                  <a:moveTo>
                    <a:pt x="0" y="65"/>
                  </a:moveTo>
                  <a:lnTo>
                    <a:pt x="0" y="50"/>
                  </a:lnTo>
                  <a:lnTo>
                    <a:pt x="3" y="50"/>
                  </a:lnTo>
                  <a:lnTo>
                    <a:pt x="3" y="65"/>
                  </a:lnTo>
                  <a:lnTo>
                    <a:pt x="0" y="65"/>
                  </a:lnTo>
                  <a:close/>
                  <a:moveTo>
                    <a:pt x="0" y="40"/>
                  </a:moveTo>
                  <a:lnTo>
                    <a:pt x="0" y="25"/>
                  </a:lnTo>
                  <a:lnTo>
                    <a:pt x="3" y="25"/>
                  </a:lnTo>
                  <a:lnTo>
                    <a:pt x="3" y="40"/>
                  </a:lnTo>
                  <a:lnTo>
                    <a:pt x="0" y="40"/>
                  </a:lnTo>
                  <a:close/>
                  <a:moveTo>
                    <a:pt x="0" y="14"/>
                  </a:moveTo>
                  <a:lnTo>
                    <a:pt x="0" y="0"/>
                  </a:lnTo>
                  <a:lnTo>
                    <a:pt x="3" y="0"/>
                  </a:lnTo>
                  <a:lnTo>
                    <a:pt x="3" y="14"/>
                  </a:lnTo>
                  <a:lnTo>
                    <a:pt x="0" y="14"/>
                  </a:ln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126" name="Freeform 145"/>
            <p:cNvSpPr>
              <a:spLocks noEditPoints="1"/>
            </p:cNvSpPr>
            <p:nvPr/>
          </p:nvSpPr>
          <p:spPr bwMode="auto">
            <a:xfrm>
              <a:off x="3291" y="1582"/>
              <a:ext cx="1396" cy="4"/>
            </a:xfrm>
            <a:custGeom>
              <a:avLst/>
              <a:gdLst>
                <a:gd name="T0" fmla="*/ 0 w 1396"/>
                <a:gd name="T1" fmla="*/ 0 h 4"/>
                <a:gd name="T2" fmla="*/ 26 w 1396"/>
                <a:gd name="T3" fmla="*/ 0 h 4"/>
                <a:gd name="T4" fmla="*/ 51 w 1396"/>
                <a:gd name="T5" fmla="*/ 0 h 4"/>
                <a:gd name="T6" fmla="*/ 76 w 1396"/>
                <a:gd name="T7" fmla="*/ 0 h 4"/>
                <a:gd name="T8" fmla="*/ 102 w 1396"/>
                <a:gd name="T9" fmla="*/ 0 h 4"/>
                <a:gd name="T10" fmla="*/ 127 w 1396"/>
                <a:gd name="T11" fmla="*/ 0 h 4"/>
                <a:gd name="T12" fmla="*/ 152 w 1396"/>
                <a:gd name="T13" fmla="*/ 0 h 4"/>
                <a:gd name="T14" fmla="*/ 178 w 1396"/>
                <a:gd name="T15" fmla="*/ 0 h 4"/>
                <a:gd name="T16" fmla="*/ 203 w 1396"/>
                <a:gd name="T17" fmla="*/ 0 h 4"/>
                <a:gd name="T18" fmla="*/ 228 w 1396"/>
                <a:gd name="T19" fmla="*/ 0 h 4"/>
                <a:gd name="T20" fmla="*/ 254 w 1396"/>
                <a:gd name="T21" fmla="*/ 0 h 4"/>
                <a:gd name="T22" fmla="*/ 279 w 1396"/>
                <a:gd name="T23" fmla="*/ 0 h 4"/>
                <a:gd name="T24" fmla="*/ 304 w 1396"/>
                <a:gd name="T25" fmla="*/ 0 h 4"/>
                <a:gd name="T26" fmla="*/ 330 w 1396"/>
                <a:gd name="T27" fmla="*/ 0 h 4"/>
                <a:gd name="T28" fmla="*/ 355 w 1396"/>
                <a:gd name="T29" fmla="*/ 0 h 4"/>
                <a:gd name="T30" fmla="*/ 380 w 1396"/>
                <a:gd name="T31" fmla="*/ 0 h 4"/>
                <a:gd name="T32" fmla="*/ 406 w 1396"/>
                <a:gd name="T33" fmla="*/ 0 h 4"/>
                <a:gd name="T34" fmla="*/ 431 w 1396"/>
                <a:gd name="T35" fmla="*/ 0 h 4"/>
                <a:gd name="T36" fmla="*/ 456 w 1396"/>
                <a:gd name="T37" fmla="*/ 0 h 4"/>
                <a:gd name="T38" fmla="*/ 482 w 1396"/>
                <a:gd name="T39" fmla="*/ 0 h 4"/>
                <a:gd name="T40" fmla="*/ 507 w 1396"/>
                <a:gd name="T41" fmla="*/ 0 h 4"/>
                <a:gd name="T42" fmla="*/ 532 w 1396"/>
                <a:gd name="T43" fmla="*/ 0 h 4"/>
                <a:gd name="T44" fmla="*/ 558 w 1396"/>
                <a:gd name="T45" fmla="*/ 0 h 4"/>
                <a:gd name="T46" fmla="*/ 583 w 1396"/>
                <a:gd name="T47" fmla="*/ 0 h 4"/>
                <a:gd name="T48" fmla="*/ 608 w 1396"/>
                <a:gd name="T49" fmla="*/ 0 h 4"/>
                <a:gd name="T50" fmla="*/ 634 w 1396"/>
                <a:gd name="T51" fmla="*/ 0 h 4"/>
                <a:gd name="T52" fmla="*/ 659 w 1396"/>
                <a:gd name="T53" fmla="*/ 0 h 4"/>
                <a:gd name="T54" fmla="*/ 684 w 1396"/>
                <a:gd name="T55" fmla="*/ 0 h 4"/>
                <a:gd name="T56" fmla="*/ 710 w 1396"/>
                <a:gd name="T57" fmla="*/ 0 h 4"/>
                <a:gd name="T58" fmla="*/ 735 w 1396"/>
                <a:gd name="T59" fmla="*/ 0 h 4"/>
                <a:gd name="T60" fmla="*/ 760 w 1396"/>
                <a:gd name="T61" fmla="*/ 0 h 4"/>
                <a:gd name="T62" fmla="*/ 786 w 1396"/>
                <a:gd name="T63" fmla="*/ 0 h 4"/>
                <a:gd name="T64" fmla="*/ 811 w 1396"/>
                <a:gd name="T65" fmla="*/ 0 h 4"/>
                <a:gd name="T66" fmla="*/ 836 w 1396"/>
                <a:gd name="T67" fmla="*/ 0 h 4"/>
                <a:gd name="T68" fmla="*/ 862 w 1396"/>
                <a:gd name="T69" fmla="*/ 0 h 4"/>
                <a:gd name="T70" fmla="*/ 887 w 1396"/>
                <a:gd name="T71" fmla="*/ 0 h 4"/>
                <a:gd name="T72" fmla="*/ 912 w 1396"/>
                <a:gd name="T73" fmla="*/ 0 h 4"/>
                <a:gd name="T74" fmla="*/ 938 w 1396"/>
                <a:gd name="T75" fmla="*/ 0 h 4"/>
                <a:gd name="T76" fmla="*/ 963 w 1396"/>
                <a:gd name="T77" fmla="*/ 0 h 4"/>
                <a:gd name="T78" fmla="*/ 988 w 1396"/>
                <a:gd name="T79" fmla="*/ 0 h 4"/>
                <a:gd name="T80" fmla="*/ 1014 w 1396"/>
                <a:gd name="T81" fmla="*/ 0 h 4"/>
                <a:gd name="T82" fmla="*/ 1039 w 1396"/>
                <a:gd name="T83" fmla="*/ 0 h 4"/>
                <a:gd name="T84" fmla="*/ 1064 w 1396"/>
                <a:gd name="T85" fmla="*/ 0 h 4"/>
                <a:gd name="T86" fmla="*/ 1090 w 1396"/>
                <a:gd name="T87" fmla="*/ 0 h 4"/>
                <a:gd name="T88" fmla="*/ 1115 w 1396"/>
                <a:gd name="T89" fmla="*/ 0 h 4"/>
                <a:gd name="T90" fmla="*/ 1140 w 1396"/>
                <a:gd name="T91" fmla="*/ 0 h 4"/>
                <a:gd name="T92" fmla="*/ 1166 w 1396"/>
                <a:gd name="T93" fmla="*/ 0 h 4"/>
                <a:gd name="T94" fmla="*/ 1191 w 1396"/>
                <a:gd name="T95" fmla="*/ 0 h 4"/>
                <a:gd name="T96" fmla="*/ 1216 w 1396"/>
                <a:gd name="T97" fmla="*/ 0 h 4"/>
                <a:gd name="T98" fmla="*/ 1242 w 1396"/>
                <a:gd name="T99" fmla="*/ 0 h 4"/>
                <a:gd name="T100" fmla="*/ 1267 w 1396"/>
                <a:gd name="T101" fmla="*/ 0 h 4"/>
                <a:gd name="T102" fmla="*/ 1292 w 1396"/>
                <a:gd name="T103" fmla="*/ 0 h 4"/>
                <a:gd name="T104" fmla="*/ 1318 w 1396"/>
                <a:gd name="T105" fmla="*/ 0 h 4"/>
                <a:gd name="T106" fmla="*/ 1343 w 1396"/>
                <a:gd name="T107" fmla="*/ 0 h 4"/>
                <a:gd name="T108" fmla="*/ 1368 w 1396"/>
                <a:gd name="T109" fmla="*/ 0 h 4"/>
                <a:gd name="T110" fmla="*/ 1394 w 1396"/>
                <a:gd name="T11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6" h="4">
                  <a:moveTo>
                    <a:pt x="0" y="0"/>
                  </a:moveTo>
                  <a:lnTo>
                    <a:pt x="15" y="0"/>
                  </a:lnTo>
                  <a:lnTo>
                    <a:pt x="15" y="4"/>
                  </a:lnTo>
                  <a:lnTo>
                    <a:pt x="0" y="4"/>
                  </a:lnTo>
                  <a:lnTo>
                    <a:pt x="0" y="0"/>
                  </a:lnTo>
                  <a:close/>
                  <a:moveTo>
                    <a:pt x="26" y="0"/>
                  </a:moveTo>
                  <a:lnTo>
                    <a:pt x="40" y="0"/>
                  </a:lnTo>
                  <a:lnTo>
                    <a:pt x="40" y="4"/>
                  </a:lnTo>
                  <a:lnTo>
                    <a:pt x="26" y="4"/>
                  </a:lnTo>
                  <a:lnTo>
                    <a:pt x="26" y="0"/>
                  </a:lnTo>
                  <a:close/>
                  <a:moveTo>
                    <a:pt x="51" y="0"/>
                  </a:moveTo>
                  <a:lnTo>
                    <a:pt x="65" y="0"/>
                  </a:lnTo>
                  <a:lnTo>
                    <a:pt x="65" y="4"/>
                  </a:lnTo>
                  <a:lnTo>
                    <a:pt x="51" y="4"/>
                  </a:lnTo>
                  <a:lnTo>
                    <a:pt x="51" y="0"/>
                  </a:lnTo>
                  <a:close/>
                  <a:moveTo>
                    <a:pt x="76" y="0"/>
                  </a:moveTo>
                  <a:lnTo>
                    <a:pt x="91" y="0"/>
                  </a:lnTo>
                  <a:lnTo>
                    <a:pt x="91" y="4"/>
                  </a:lnTo>
                  <a:lnTo>
                    <a:pt x="76" y="4"/>
                  </a:lnTo>
                  <a:lnTo>
                    <a:pt x="76" y="0"/>
                  </a:lnTo>
                  <a:close/>
                  <a:moveTo>
                    <a:pt x="102" y="0"/>
                  </a:moveTo>
                  <a:lnTo>
                    <a:pt x="116" y="0"/>
                  </a:lnTo>
                  <a:lnTo>
                    <a:pt x="116" y="4"/>
                  </a:lnTo>
                  <a:lnTo>
                    <a:pt x="102" y="4"/>
                  </a:lnTo>
                  <a:lnTo>
                    <a:pt x="102" y="0"/>
                  </a:lnTo>
                  <a:close/>
                  <a:moveTo>
                    <a:pt x="127" y="0"/>
                  </a:moveTo>
                  <a:lnTo>
                    <a:pt x="141" y="0"/>
                  </a:lnTo>
                  <a:lnTo>
                    <a:pt x="141" y="4"/>
                  </a:lnTo>
                  <a:lnTo>
                    <a:pt x="127" y="4"/>
                  </a:lnTo>
                  <a:lnTo>
                    <a:pt x="127" y="0"/>
                  </a:lnTo>
                  <a:close/>
                  <a:moveTo>
                    <a:pt x="152" y="0"/>
                  </a:moveTo>
                  <a:lnTo>
                    <a:pt x="167" y="0"/>
                  </a:lnTo>
                  <a:lnTo>
                    <a:pt x="167" y="4"/>
                  </a:lnTo>
                  <a:lnTo>
                    <a:pt x="152" y="4"/>
                  </a:lnTo>
                  <a:lnTo>
                    <a:pt x="152" y="0"/>
                  </a:lnTo>
                  <a:close/>
                  <a:moveTo>
                    <a:pt x="178" y="0"/>
                  </a:moveTo>
                  <a:lnTo>
                    <a:pt x="192" y="0"/>
                  </a:lnTo>
                  <a:lnTo>
                    <a:pt x="192" y="4"/>
                  </a:lnTo>
                  <a:lnTo>
                    <a:pt x="178" y="4"/>
                  </a:lnTo>
                  <a:lnTo>
                    <a:pt x="178" y="0"/>
                  </a:lnTo>
                  <a:close/>
                  <a:moveTo>
                    <a:pt x="203" y="0"/>
                  </a:moveTo>
                  <a:lnTo>
                    <a:pt x="217" y="0"/>
                  </a:lnTo>
                  <a:lnTo>
                    <a:pt x="217" y="4"/>
                  </a:lnTo>
                  <a:lnTo>
                    <a:pt x="203" y="4"/>
                  </a:lnTo>
                  <a:lnTo>
                    <a:pt x="203" y="0"/>
                  </a:lnTo>
                  <a:close/>
                  <a:moveTo>
                    <a:pt x="228" y="0"/>
                  </a:moveTo>
                  <a:lnTo>
                    <a:pt x="243" y="0"/>
                  </a:lnTo>
                  <a:lnTo>
                    <a:pt x="243" y="4"/>
                  </a:lnTo>
                  <a:lnTo>
                    <a:pt x="228" y="4"/>
                  </a:lnTo>
                  <a:lnTo>
                    <a:pt x="228" y="0"/>
                  </a:lnTo>
                  <a:close/>
                  <a:moveTo>
                    <a:pt x="254" y="0"/>
                  </a:moveTo>
                  <a:lnTo>
                    <a:pt x="268" y="0"/>
                  </a:lnTo>
                  <a:lnTo>
                    <a:pt x="268" y="4"/>
                  </a:lnTo>
                  <a:lnTo>
                    <a:pt x="254" y="4"/>
                  </a:lnTo>
                  <a:lnTo>
                    <a:pt x="254" y="0"/>
                  </a:lnTo>
                  <a:close/>
                  <a:moveTo>
                    <a:pt x="279" y="0"/>
                  </a:moveTo>
                  <a:lnTo>
                    <a:pt x="293" y="0"/>
                  </a:lnTo>
                  <a:lnTo>
                    <a:pt x="293" y="4"/>
                  </a:lnTo>
                  <a:lnTo>
                    <a:pt x="279" y="4"/>
                  </a:lnTo>
                  <a:lnTo>
                    <a:pt x="279" y="0"/>
                  </a:lnTo>
                  <a:close/>
                  <a:moveTo>
                    <a:pt x="304" y="0"/>
                  </a:moveTo>
                  <a:lnTo>
                    <a:pt x="319" y="0"/>
                  </a:lnTo>
                  <a:lnTo>
                    <a:pt x="319" y="4"/>
                  </a:lnTo>
                  <a:lnTo>
                    <a:pt x="304" y="4"/>
                  </a:lnTo>
                  <a:lnTo>
                    <a:pt x="304" y="0"/>
                  </a:lnTo>
                  <a:close/>
                  <a:moveTo>
                    <a:pt x="330" y="0"/>
                  </a:moveTo>
                  <a:lnTo>
                    <a:pt x="344" y="0"/>
                  </a:lnTo>
                  <a:lnTo>
                    <a:pt x="344" y="4"/>
                  </a:lnTo>
                  <a:lnTo>
                    <a:pt x="330" y="4"/>
                  </a:lnTo>
                  <a:lnTo>
                    <a:pt x="330" y="0"/>
                  </a:lnTo>
                  <a:close/>
                  <a:moveTo>
                    <a:pt x="355" y="0"/>
                  </a:moveTo>
                  <a:lnTo>
                    <a:pt x="369" y="0"/>
                  </a:lnTo>
                  <a:lnTo>
                    <a:pt x="369" y="4"/>
                  </a:lnTo>
                  <a:lnTo>
                    <a:pt x="355" y="4"/>
                  </a:lnTo>
                  <a:lnTo>
                    <a:pt x="355" y="0"/>
                  </a:lnTo>
                  <a:close/>
                  <a:moveTo>
                    <a:pt x="380" y="0"/>
                  </a:moveTo>
                  <a:lnTo>
                    <a:pt x="395" y="0"/>
                  </a:lnTo>
                  <a:lnTo>
                    <a:pt x="395" y="4"/>
                  </a:lnTo>
                  <a:lnTo>
                    <a:pt x="380" y="4"/>
                  </a:lnTo>
                  <a:lnTo>
                    <a:pt x="380" y="0"/>
                  </a:lnTo>
                  <a:close/>
                  <a:moveTo>
                    <a:pt x="406" y="0"/>
                  </a:moveTo>
                  <a:lnTo>
                    <a:pt x="420" y="0"/>
                  </a:lnTo>
                  <a:lnTo>
                    <a:pt x="420" y="4"/>
                  </a:lnTo>
                  <a:lnTo>
                    <a:pt x="406" y="4"/>
                  </a:lnTo>
                  <a:lnTo>
                    <a:pt x="406" y="0"/>
                  </a:lnTo>
                  <a:close/>
                  <a:moveTo>
                    <a:pt x="431" y="0"/>
                  </a:moveTo>
                  <a:lnTo>
                    <a:pt x="445" y="0"/>
                  </a:lnTo>
                  <a:lnTo>
                    <a:pt x="445" y="4"/>
                  </a:lnTo>
                  <a:lnTo>
                    <a:pt x="431" y="4"/>
                  </a:lnTo>
                  <a:lnTo>
                    <a:pt x="431" y="0"/>
                  </a:lnTo>
                  <a:close/>
                  <a:moveTo>
                    <a:pt x="456" y="0"/>
                  </a:moveTo>
                  <a:lnTo>
                    <a:pt x="471" y="0"/>
                  </a:lnTo>
                  <a:lnTo>
                    <a:pt x="471" y="4"/>
                  </a:lnTo>
                  <a:lnTo>
                    <a:pt x="456" y="4"/>
                  </a:lnTo>
                  <a:lnTo>
                    <a:pt x="456" y="0"/>
                  </a:lnTo>
                  <a:close/>
                  <a:moveTo>
                    <a:pt x="482" y="0"/>
                  </a:moveTo>
                  <a:lnTo>
                    <a:pt x="496" y="0"/>
                  </a:lnTo>
                  <a:lnTo>
                    <a:pt x="496" y="4"/>
                  </a:lnTo>
                  <a:lnTo>
                    <a:pt x="482" y="4"/>
                  </a:lnTo>
                  <a:lnTo>
                    <a:pt x="482" y="0"/>
                  </a:lnTo>
                  <a:close/>
                  <a:moveTo>
                    <a:pt x="507" y="0"/>
                  </a:moveTo>
                  <a:lnTo>
                    <a:pt x="521" y="0"/>
                  </a:lnTo>
                  <a:lnTo>
                    <a:pt x="521" y="4"/>
                  </a:lnTo>
                  <a:lnTo>
                    <a:pt x="507" y="4"/>
                  </a:lnTo>
                  <a:lnTo>
                    <a:pt x="507" y="0"/>
                  </a:lnTo>
                  <a:close/>
                  <a:moveTo>
                    <a:pt x="532" y="0"/>
                  </a:moveTo>
                  <a:lnTo>
                    <a:pt x="547" y="0"/>
                  </a:lnTo>
                  <a:lnTo>
                    <a:pt x="547" y="4"/>
                  </a:lnTo>
                  <a:lnTo>
                    <a:pt x="532" y="4"/>
                  </a:lnTo>
                  <a:lnTo>
                    <a:pt x="532" y="0"/>
                  </a:lnTo>
                  <a:close/>
                  <a:moveTo>
                    <a:pt x="558" y="0"/>
                  </a:moveTo>
                  <a:lnTo>
                    <a:pt x="572" y="0"/>
                  </a:lnTo>
                  <a:lnTo>
                    <a:pt x="572" y="4"/>
                  </a:lnTo>
                  <a:lnTo>
                    <a:pt x="558" y="4"/>
                  </a:lnTo>
                  <a:lnTo>
                    <a:pt x="558" y="0"/>
                  </a:lnTo>
                  <a:close/>
                  <a:moveTo>
                    <a:pt x="583" y="0"/>
                  </a:moveTo>
                  <a:lnTo>
                    <a:pt x="597" y="0"/>
                  </a:lnTo>
                  <a:lnTo>
                    <a:pt x="597" y="4"/>
                  </a:lnTo>
                  <a:lnTo>
                    <a:pt x="583" y="4"/>
                  </a:lnTo>
                  <a:lnTo>
                    <a:pt x="583" y="0"/>
                  </a:lnTo>
                  <a:close/>
                  <a:moveTo>
                    <a:pt x="608" y="0"/>
                  </a:moveTo>
                  <a:lnTo>
                    <a:pt x="623" y="0"/>
                  </a:lnTo>
                  <a:lnTo>
                    <a:pt x="623" y="4"/>
                  </a:lnTo>
                  <a:lnTo>
                    <a:pt x="608" y="4"/>
                  </a:lnTo>
                  <a:lnTo>
                    <a:pt x="608" y="0"/>
                  </a:lnTo>
                  <a:close/>
                  <a:moveTo>
                    <a:pt x="634" y="0"/>
                  </a:moveTo>
                  <a:lnTo>
                    <a:pt x="648" y="0"/>
                  </a:lnTo>
                  <a:lnTo>
                    <a:pt x="648" y="4"/>
                  </a:lnTo>
                  <a:lnTo>
                    <a:pt x="634" y="4"/>
                  </a:lnTo>
                  <a:lnTo>
                    <a:pt x="634" y="0"/>
                  </a:lnTo>
                  <a:close/>
                  <a:moveTo>
                    <a:pt x="659" y="0"/>
                  </a:moveTo>
                  <a:lnTo>
                    <a:pt x="673" y="0"/>
                  </a:lnTo>
                  <a:lnTo>
                    <a:pt x="673" y="4"/>
                  </a:lnTo>
                  <a:lnTo>
                    <a:pt x="659" y="4"/>
                  </a:lnTo>
                  <a:lnTo>
                    <a:pt x="659" y="0"/>
                  </a:lnTo>
                  <a:close/>
                  <a:moveTo>
                    <a:pt x="684" y="0"/>
                  </a:moveTo>
                  <a:lnTo>
                    <a:pt x="699" y="0"/>
                  </a:lnTo>
                  <a:lnTo>
                    <a:pt x="699" y="4"/>
                  </a:lnTo>
                  <a:lnTo>
                    <a:pt x="684" y="4"/>
                  </a:lnTo>
                  <a:lnTo>
                    <a:pt x="684" y="0"/>
                  </a:lnTo>
                  <a:close/>
                  <a:moveTo>
                    <a:pt x="710" y="0"/>
                  </a:moveTo>
                  <a:lnTo>
                    <a:pt x="724" y="0"/>
                  </a:lnTo>
                  <a:lnTo>
                    <a:pt x="724" y="4"/>
                  </a:lnTo>
                  <a:lnTo>
                    <a:pt x="710" y="4"/>
                  </a:lnTo>
                  <a:lnTo>
                    <a:pt x="710" y="0"/>
                  </a:lnTo>
                  <a:close/>
                  <a:moveTo>
                    <a:pt x="735" y="0"/>
                  </a:moveTo>
                  <a:lnTo>
                    <a:pt x="749" y="0"/>
                  </a:lnTo>
                  <a:lnTo>
                    <a:pt x="749" y="4"/>
                  </a:lnTo>
                  <a:lnTo>
                    <a:pt x="735" y="4"/>
                  </a:lnTo>
                  <a:lnTo>
                    <a:pt x="735" y="0"/>
                  </a:lnTo>
                  <a:close/>
                  <a:moveTo>
                    <a:pt x="760" y="0"/>
                  </a:moveTo>
                  <a:lnTo>
                    <a:pt x="775" y="0"/>
                  </a:lnTo>
                  <a:lnTo>
                    <a:pt x="775" y="4"/>
                  </a:lnTo>
                  <a:lnTo>
                    <a:pt x="760" y="4"/>
                  </a:lnTo>
                  <a:lnTo>
                    <a:pt x="760" y="0"/>
                  </a:lnTo>
                  <a:close/>
                  <a:moveTo>
                    <a:pt x="786" y="0"/>
                  </a:moveTo>
                  <a:lnTo>
                    <a:pt x="800" y="0"/>
                  </a:lnTo>
                  <a:lnTo>
                    <a:pt x="800" y="4"/>
                  </a:lnTo>
                  <a:lnTo>
                    <a:pt x="786" y="4"/>
                  </a:lnTo>
                  <a:lnTo>
                    <a:pt x="786" y="0"/>
                  </a:lnTo>
                  <a:close/>
                  <a:moveTo>
                    <a:pt x="811" y="0"/>
                  </a:moveTo>
                  <a:lnTo>
                    <a:pt x="825" y="0"/>
                  </a:lnTo>
                  <a:lnTo>
                    <a:pt x="825" y="4"/>
                  </a:lnTo>
                  <a:lnTo>
                    <a:pt x="811" y="4"/>
                  </a:lnTo>
                  <a:lnTo>
                    <a:pt x="811" y="0"/>
                  </a:lnTo>
                  <a:close/>
                  <a:moveTo>
                    <a:pt x="836" y="0"/>
                  </a:moveTo>
                  <a:lnTo>
                    <a:pt x="851" y="0"/>
                  </a:lnTo>
                  <a:lnTo>
                    <a:pt x="851" y="4"/>
                  </a:lnTo>
                  <a:lnTo>
                    <a:pt x="836" y="4"/>
                  </a:lnTo>
                  <a:lnTo>
                    <a:pt x="836" y="0"/>
                  </a:lnTo>
                  <a:close/>
                  <a:moveTo>
                    <a:pt x="862" y="0"/>
                  </a:moveTo>
                  <a:lnTo>
                    <a:pt x="876" y="0"/>
                  </a:lnTo>
                  <a:lnTo>
                    <a:pt x="876" y="4"/>
                  </a:lnTo>
                  <a:lnTo>
                    <a:pt x="862" y="4"/>
                  </a:lnTo>
                  <a:lnTo>
                    <a:pt x="862" y="0"/>
                  </a:lnTo>
                  <a:close/>
                  <a:moveTo>
                    <a:pt x="887" y="0"/>
                  </a:moveTo>
                  <a:lnTo>
                    <a:pt x="902" y="0"/>
                  </a:lnTo>
                  <a:lnTo>
                    <a:pt x="902" y="4"/>
                  </a:lnTo>
                  <a:lnTo>
                    <a:pt x="887" y="4"/>
                  </a:lnTo>
                  <a:lnTo>
                    <a:pt x="887" y="0"/>
                  </a:lnTo>
                  <a:close/>
                  <a:moveTo>
                    <a:pt x="912" y="0"/>
                  </a:moveTo>
                  <a:lnTo>
                    <a:pt x="927" y="0"/>
                  </a:lnTo>
                  <a:lnTo>
                    <a:pt x="927" y="4"/>
                  </a:lnTo>
                  <a:lnTo>
                    <a:pt x="912" y="4"/>
                  </a:lnTo>
                  <a:lnTo>
                    <a:pt x="912" y="0"/>
                  </a:lnTo>
                  <a:close/>
                  <a:moveTo>
                    <a:pt x="938" y="0"/>
                  </a:moveTo>
                  <a:lnTo>
                    <a:pt x="952" y="0"/>
                  </a:lnTo>
                  <a:lnTo>
                    <a:pt x="952" y="4"/>
                  </a:lnTo>
                  <a:lnTo>
                    <a:pt x="938" y="4"/>
                  </a:lnTo>
                  <a:lnTo>
                    <a:pt x="938" y="0"/>
                  </a:lnTo>
                  <a:close/>
                  <a:moveTo>
                    <a:pt x="963" y="0"/>
                  </a:moveTo>
                  <a:lnTo>
                    <a:pt x="978" y="0"/>
                  </a:lnTo>
                  <a:lnTo>
                    <a:pt x="978" y="4"/>
                  </a:lnTo>
                  <a:lnTo>
                    <a:pt x="963" y="4"/>
                  </a:lnTo>
                  <a:lnTo>
                    <a:pt x="963" y="0"/>
                  </a:lnTo>
                  <a:close/>
                  <a:moveTo>
                    <a:pt x="988" y="0"/>
                  </a:moveTo>
                  <a:lnTo>
                    <a:pt x="1003" y="0"/>
                  </a:lnTo>
                  <a:lnTo>
                    <a:pt x="1003" y="4"/>
                  </a:lnTo>
                  <a:lnTo>
                    <a:pt x="988" y="4"/>
                  </a:lnTo>
                  <a:lnTo>
                    <a:pt x="988" y="0"/>
                  </a:lnTo>
                  <a:close/>
                  <a:moveTo>
                    <a:pt x="1014" y="0"/>
                  </a:moveTo>
                  <a:lnTo>
                    <a:pt x="1028" y="0"/>
                  </a:lnTo>
                  <a:lnTo>
                    <a:pt x="1028" y="4"/>
                  </a:lnTo>
                  <a:lnTo>
                    <a:pt x="1014" y="4"/>
                  </a:lnTo>
                  <a:lnTo>
                    <a:pt x="1014" y="0"/>
                  </a:lnTo>
                  <a:close/>
                  <a:moveTo>
                    <a:pt x="1039" y="0"/>
                  </a:moveTo>
                  <a:lnTo>
                    <a:pt x="1054" y="0"/>
                  </a:lnTo>
                  <a:lnTo>
                    <a:pt x="1054" y="4"/>
                  </a:lnTo>
                  <a:lnTo>
                    <a:pt x="1039" y="4"/>
                  </a:lnTo>
                  <a:lnTo>
                    <a:pt x="1039" y="0"/>
                  </a:lnTo>
                  <a:close/>
                  <a:moveTo>
                    <a:pt x="1064" y="0"/>
                  </a:moveTo>
                  <a:lnTo>
                    <a:pt x="1079" y="0"/>
                  </a:lnTo>
                  <a:lnTo>
                    <a:pt x="1079" y="4"/>
                  </a:lnTo>
                  <a:lnTo>
                    <a:pt x="1064" y="4"/>
                  </a:lnTo>
                  <a:lnTo>
                    <a:pt x="1064" y="0"/>
                  </a:lnTo>
                  <a:close/>
                  <a:moveTo>
                    <a:pt x="1090" y="0"/>
                  </a:moveTo>
                  <a:lnTo>
                    <a:pt x="1104" y="0"/>
                  </a:lnTo>
                  <a:lnTo>
                    <a:pt x="1104" y="4"/>
                  </a:lnTo>
                  <a:lnTo>
                    <a:pt x="1090" y="4"/>
                  </a:lnTo>
                  <a:lnTo>
                    <a:pt x="1090" y="0"/>
                  </a:lnTo>
                  <a:close/>
                  <a:moveTo>
                    <a:pt x="1115" y="0"/>
                  </a:moveTo>
                  <a:lnTo>
                    <a:pt x="1130" y="0"/>
                  </a:lnTo>
                  <a:lnTo>
                    <a:pt x="1130" y="4"/>
                  </a:lnTo>
                  <a:lnTo>
                    <a:pt x="1115" y="4"/>
                  </a:lnTo>
                  <a:lnTo>
                    <a:pt x="1115" y="0"/>
                  </a:lnTo>
                  <a:close/>
                  <a:moveTo>
                    <a:pt x="1140" y="0"/>
                  </a:moveTo>
                  <a:lnTo>
                    <a:pt x="1155" y="0"/>
                  </a:lnTo>
                  <a:lnTo>
                    <a:pt x="1155" y="4"/>
                  </a:lnTo>
                  <a:lnTo>
                    <a:pt x="1140" y="4"/>
                  </a:lnTo>
                  <a:lnTo>
                    <a:pt x="1140" y="0"/>
                  </a:lnTo>
                  <a:close/>
                  <a:moveTo>
                    <a:pt x="1166" y="0"/>
                  </a:moveTo>
                  <a:lnTo>
                    <a:pt x="1180" y="0"/>
                  </a:lnTo>
                  <a:lnTo>
                    <a:pt x="1180" y="4"/>
                  </a:lnTo>
                  <a:lnTo>
                    <a:pt x="1166" y="4"/>
                  </a:lnTo>
                  <a:lnTo>
                    <a:pt x="1166" y="0"/>
                  </a:lnTo>
                  <a:close/>
                  <a:moveTo>
                    <a:pt x="1191" y="0"/>
                  </a:moveTo>
                  <a:lnTo>
                    <a:pt x="1206" y="0"/>
                  </a:lnTo>
                  <a:lnTo>
                    <a:pt x="1206" y="4"/>
                  </a:lnTo>
                  <a:lnTo>
                    <a:pt x="1191" y="4"/>
                  </a:lnTo>
                  <a:lnTo>
                    <a:pt x="1191" y="0"/>
                  </a:lnTo>
                  <a:close/>
                  <a:moveTo>
                    <a:pt x="1216" y="0"/>
                  </a:moveTo>
                  <a:lnTo>
                    <a:pt x="1231" y="0"/>
                  </a:lnTo>
                  <a:lnTo>
                    <a:pt x="1231" y="4"/>
                  </a:lnTo>
                  <a:lnTo>
                    <a:pt x="1216" y="4"/>
                  </a:lnTo>
                  <a:lnTo>
                    <a:pt x="1216" y="0"/>
                  </a:lnTo>
                  <a:close/>
                  <a:moveTo>
                    <a:pt x="1242" y="0"/>
                  </a:moveTo>
                  <a:lnTo>
                    <a:pt x="1256" y="0"/>
                  </a:lnTo>
                  <a:lnTo>
                    <a:pt x="1256" y="4"/>
                  </a:lnTo>
                  <a:lnTo>
                    <a:pt x="1242" y="4"/>
                  </a:lnTo>
                  <a:lnTo>
                    <a:pt x="1242" y="0"/>
                  </a:lnTo>
                  <a:close/>
                  <a:moveTo>
                    <a:pt x="1267" y="0"/>
                  </a:moveTo>
                  <a:lnTo>
                    <a:pt x="1282" y="0"/>
                  </a:lnTo>
                  <a:lnTo>
                    <a:pt x="1282" y="4"/>
                  </a:lnTo>
                  <a:lnTo>
                    <a:pt x="1267" y="4"/>
                  </a:lnTo>
                  <a:lnTo>
                    <a:pt x="1267" y="0"/>
                  </a:lnTo>
                  <a:close/>
                  <a:moveTo>
                    <a:pt x="1292" y="0"/>
                  </a:moveTo>
                  <a:lnTo>
                    <a:pt x="1307" y="0"/>
                  </a:lnTo>
                  <a:lnTo>
                    <a:pt x="1307" y="4"/>
                  </a:lnTo>
                  <a:lnTo>
                    <a:pt x="1292" y="4"/>
                  </a:lnTo>
                  <a:lnTo>
                    <a:pt x="1292" y="0"/>
                  </a:lnTo>
                  <a:close/>
                  <a:moveTo>
                    <a:pt x="1318" y="0"/>
                  </a:moveTo>
                  <a:lnTo>
                    <a:pt x="1332" y="0"/>
                  </a:lnTo>
                  <a:lnTo>
                    <a:pt x="1332" y="4"/>
                  </a:lnTo>
                  <a:lnTo>
                    <a:pt x="1318" y="4"/>
                  </a:lnTo>
                  <a:lnTo>
                    <a:pt x="1318" y="0"/>
                  </a:lnTo>
                  <a:close/>
                  <a:moveTo>
                    <a:pt x="1343" y="0"/>
                  </a:moveTo>
                  <a:lnTo>
                    <a:pt x="1358" y="0"/>
                  </a:lnTo>
                  <a:lnTo>
                    <a:pt x="1358" y="4"/>
                  </a:lnTo>
                  <a:lnTo>
                    <a:pt x="1343" y="4"/>
                  </a:lnTo>
                  <a:lnTo>
                    <a:pt x="1343" y="0"/>
                  </a:lnTo>
                  <a:close/>
                  <a:moveTo>
                    <a:pt x="1368" y="0"/>
                  </a:moveTo>
                  <a:lnTo>
                    <a:pt x="1383" y="0"/>
                  </a:lnTo>
                  <a:lnTo>
                    <a:pt x="1383" y="4"/>
                  </a:lnTo>
                  <a:lnTo>
                    <a:pt x="1368" y="4"/>
                  </a:lnTo>
                  <a:lnTo>
                    <a:pt x="1368" y="0"/>
                  </a:lnTo>
                  <a:close/>
                  <a:moveTo>
                    <a:pt x="1394" y="0"/>
                  </a:moveTo>
                  <a:lnTo>
                    <a:pt x="1396" y="0"/>
                  </a:lnTo>
                  <a:lnTo>
                    <a:pt x="1396" y="4"/>
                  </a:lnTo>
                  <a:lnTo>
                    <a:pt x="1394" y="4"/>
                  </a:lnTo>
                  <a:lnTo>
                    <a:pt x="1394" y="0"/>
                  </a:ln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127" name="Rectangle 146"/>
            <p:cNvSpPr>
              <a:spLocks noChangeArrowheads="1"/>
            </p:cNvSpPr>
            <p:nvPr/>
          </p:nvSpPr>
          <p:spPr bwMode="auto">
            <a:xfrm>
              <a:off x="3127" y="1642"/>
              <a:ext cx="54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Interest on loan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147"/>
            <p:cNvSpPr>
              <a:spLocks noChangeArrowheads="1"/>
            </p:cNvSpPr>
            <p:nvPr/>
          </p:nvSpPr>
          <p:spPr bwMode="auto">
            <a:xfrm>
              <a:off x="3594" y="1648"/>
              <a:ext cx="4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9" name="Group 150"/>
            <p:cNvGrpSpPr>
              <a:grpSpLocks/>
            </p:cNvGrpSpPr>
            <p:nvPr/>
          </p:nvGrpSpPr>
          <p:grpSpPr bwMode="auto">
            <a:xfrm>
              <a:off x="2430" y="1886"/>
              <a:ext cx="1067" cy="649"/>
              <a:chOff x="2430" y="1886"/>
              <a:chExt cx="1067" cy="649"/>
            </a:xfrm>
          </p:grpSpPr>
          <p:sp>
            <p:nvSpPr>
              <p:cNvPr id="178" name="Oval 148"/>
              <p:cNvSpPr>
                <a:spLocks noChangeArrowheads="1"/>
              </p:cNvSpPr>
              <p:nvPr/>
            </p:nvSpPr>
            <p:spPr bwMode="auto">
              <a:xfrm>
                <a:off x="2430" y="1886"/>
                <a:ext cx="1067" cy="649"/>
              </a:xfrm>
              <a:prstGeom prst="ellipse">
                <a:avLst/>
              </a:prstGeom>
              <a:solidFill>
                <a:srgbClr val="A4D4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79" name="Oval 149"/>
              <p:cNvSpPr>
                <a:spLocks noChangeArrowheads="1"/>
              </p:cNvSpPr>
              <p:nvPr/>
            </p:nvSpPr>
            <p:spPr bwMode="auto">
              <a:xfrm>
                <a:off x="2430" y="1886"/>
                <a:ext cx="1067" cy="649"/>
              </a:xfrm>
              <a:prstGeom prst="ellipse">
                <a:avLst/>
              </a:prstGeom>
              <a:noFill/>
              <a:ln w="11113" cap="rnd">
                <a:solidFill>
                  <a:srgbClr val="41719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130" name="Rectangle 151"/>
            <p:cNvSpPr>
              <a:spLocks noChangeArrowheads="1"/>
            </p:cNvSpPr>
            <p:nvPr/>
          </p:nvSpPr>
          <p:spPr bwMode="auto">
            <a:xfrm>
              <a:off x="2797" y="2062"/>
              <a:ext cx="3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dirty="0">
                  <a:solidFill>
                    <a:srgbClr val="FFFFFF"/>
                  </a:solidFill>
                  <a:latin typeface="Verdana" panose="020B0604030504040204" pitchFamily="34" charset="0"/>
                </a:rPr>
                <a:t>Charitable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1" name="Rectangle 152"/>
            <p:cNvSpPr>
              <a:spLocks noChangeArrowheads="1"/>
            </p:cNvSpPr>
            <p:nvPr/>
          </p:nvSpPr>
          <p:spPr bwMode="auto">
            <a:xfrm>
              <a:off x="3473" y="2085"/>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153"/>
            <p:cNvSpPr>
              <a:spLocks noChangeArrowheads="1"/>
            </p:cNvSpPr>
            <p:nvPr/>
          </p:nvSpPr>
          <p:spPr bwMode="auto">
            <a:xfrm>
              <a:off x="2655" y="2173"/>
              <a:ext cx="66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Investment Trust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154"/>
            <p:cNvSpPr>
              <a:spLocks noChangeArrowheads="1"/>
            </p:cNvSpPr>
            <p:nvPr/>
          </p:nvSpPr>
          <p:spPr bwMode="auto">
            <a:xfrm>
              <a:off x="3285" y="2173"/>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Rectangle 155"/>
            <p:cNvSpPr>
              <a:spLocks noChangeArrowheads="1"/>
            </p:cNvSpPr>
            <p:nvPr/>
          </p:nvSpPr>
          <p:spPr bwMode="auto">
            <a:xfrm>
              <a:off x="2588" y="2261"/>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Rectangle 156"/>
            <p:cNvSpPr>
              <a:spLocks noChangeArrowheads="1"/>
            </p:cNvSpPr>
            <p:nvPr/>
          </p:nvSpPr>
          <p:spPr bwMode="auto">
            <a:xfrm>
              <a:off x="2613" y="2261"/>
              <a:ext cx="7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(Registered Charity)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Rectangle 157"/>
            <p:cNvSpPr>
              <a:spLocks noChangeArrowheads="1"/>
            </p:cNvSpPr>
            <p:nvPr/>
          </p:nvSpPr>
          <p:spPr bwMode="auto">
            <a:xfrm>
              <a:off x="3353" y="2269"/>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37" name="Group 160"/>
            <p:cNvGrpSpPr>
              <a:grpSpLocks/>
            </p:cNvGrpSpPr>
            <p:nvPr/>
          </p:nvGrpSpPr>
          <p:grpSpPr bwMode="auto">
            <a:xfrm>
              <a:off x="4149" y="1916"/>
              <a:ext cx="1080" cy="656"/>
              <a:chOff x="4149" y="1916"/>
              <a:chExt cx="1080" cy="656"/>
            </a:xfrm>
          </p:grpSpPr>
          <p:sp>
            <p:nvSpPr>
              <p:cNvPr id="176" name="Oval 158"/>
              <p:cNvSpPr>
                <a:spLocks noChangeArrowheads="1"/>
              </p:cNvSpPr>
              <p:nvPr/>
            </p:nvSpPr>
            <p:spPr bwMode="auto">
              <a:xfrm>
                <a:off x="4149" y="1923"/>
                <a:ext cx="1067" cy="649"/>
              </a:xfrm>
              <a:prstGeom prst="ellipse">
                <a:avLst/>
              </a:prstGeom>
              <a:solidFill>
                <a:srgbClr val="A4D4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77" name="Oval 159"/>
              <p:cNvSpPr>
                <a:spLocks noChangeArrowheads="1"/>
              </p:cNvSpPr>
              <p:nvPr/>
            </p:nvSpPr>
            <p:spPr bwMode="auto">
              <a:xfrm>
                <a:off x="4162" y="1916"/>
                <a:ext cx="1067" cy="649"/>
              </a:xfrm>
              <a:prstGeom prst="ellipse">
                <a:avLst/>
              </a:prstGeom>
              <a:noFill/>
              <a:ln w="11113" cap="rnd">
                <a:solidFill>
                  <a:srgbClr val="41719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138" name="Rectangle 161"/>
            <p:cNvSpPr>
              <a:spLocks noChangeArrowheads="1"/>
            </p:cNvSpPr>
            <p:nvPr/>
          </p:nvSpPr>
          <p:spPr bwMode="auto">
            <a:xfrm>
              <a:off x="4457" y="2069"/>
              <a:ext cx="66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dirty="0">
                  <a:solidFill>
                    <a:srgbClr val="FFFFFF"/>
                  </a:solidFill>
                  <a:latin typeface="Verdana" panose="020B0604030504040204" pitchFamily="34" charset="0"/>
                </a:rPr>
                <a:t>Iwi Development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9" name="Rectangle 162"/>
            <p:cNvSpPr>
              <a:spLocks noChangeArrowheads="1"/>
            </p:cNvSpPr>
            <p:nvPr/>
          </p:nvSpPr>
          <p:spPr bwMode="auto">
            <a:xfrm>
              <a:off x="4919" y="2071"/>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163"/>
            <p:cNvSpPr>
              <a:spLocks noChangeArrowheads="1"/>
            </p:cNvSpPr>
            <p:nvPr/>
          </p:nvSpPr>
          <p:spPr bwMode="auto">
            <a:xfrm>
              <a:off x="4634" y="2150"/>
              <a:ext cx="18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Verdana" panose="020B0604030504040204" pitchFamily="34" charset="0"/>
                </a:rPr>
                <a:t>Trust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 name="Rectangle 164"/>
            <p:cNvSpPr>
              <a:spLocks noChangeArrowheads="1"/>
            </p:cNvSpPr>
            <p:nvPr/>
          </p:nvSpPr>
          <p:spPr bwMode="auto">
            <a:xfrm>
              <a:off x="5124" y="2151"/>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Rectangle 165"/>
            <p:cNvSpPr>
              <a:spLocks noChangeArrowheads="1"/>
            </p:cNvSpPr>
            <p:nvPr/>
          </p:nvSpPr>
          <p:spPr bwMode="auto">
            <a:xfrm>
              <a:off x="4370" y="2245"/>
              <a:ext cx="7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Verdana" panose="020B0604030504040204" pitchFamily="34" charset="0"/>
                </a:rPr>
                <a:t>(Registered Charity)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Rectangle 166"/>
            <p:cNvSpPr>
              <a:spLocks noChangeArrowheads="1"/>
            </p:cNvSpPr>
            <p:nvPr/>
          </p:nvSpPr>
          <p:spPr bwMode="auto">
            <a:xfrm>
              <a:off x="4977" y="2238"/>
              <a:ext cx="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Freeform 167"/>
            <p:cNvSpPr>
              <a:spLocks noEditPoints="1"/>
            </p:cNvSpPr>
            <p:nvPr/>
          </p:nvSpPr>
          <p:spPr bwMode="auto">
            <a:xfrm>
              <a:off x="1291" y="1299"/>
              <a:ext cx="1187" cy="508"/>
            </a:xfrm>
            <a:custGeom>
              <a:avLst/>
              <a:gdLst>
                <a:gd name="T0" fmla="*/ 0 w 10935"/>
                <a:gd name="T1" fmla="*/ 4614 h 4676"/>
                <a:gd name="T2" fmla="*/ 10861 w 10935"/>
                <a:gd name="T3" fmla="*/ 66 h 4676"/>
                <a:gd name="T4" fmla="*/ 10886 w 10935"/>
                <a:gd name="T5" fmla="*/ 127 h 4676"/>
                <a:gd name="T6" fmla="*/ 26 w 10935"/>
                <a:gd name="T7" fmla="*/ 4676 h 4676"/>
                <a:gd name="T8" fmla="*/ 0 w 10935"/>
                <a:gd name="T9" fmla="*/ 4614 h 4676"/>
                <a:gd name="T10" fmla="*/ 10419 w 10935"/>
                <a:gd name="T11" fmla="*/ 3 h 4676"/>
                <a:gd name="T12" fmla="*/ 10935 w 10935"/>
                <a:gd name="T13" fmla="*/ 71 h 4676"/>
                <a:gd name="T14" fmla="*/ 10621 w 10935"/>
                <a:gd name="T15" fmla="*/ 486 h 4676"/>
                <a:gd name="T16" fmla="*/ 10575 w 10935"/>
                <a:gd name="T17" fmla="*/ 493 h 4676"/>
                <a:gd name="T18" fmla="*/ 10568 w 10935"/>
                <a:gd name="T19" fmla="*/ 446 h 4676"/>
                <a:gd name="T20" fmla="*/ 10847 w 10935"/>
                <a:gd name="T21" fmla="*/ 76 h 4676"/>
                <a:gd name="T22" fmla="*/ 10869 w 10935"/>
                <a:gd name="T23" fmla="*/ 129 h 4676"/>
                <a:gd name="T24" fmla="*/ 10410 w 10935"/>
                <a:gd name="T25" fmla="*/ 69 h 4676"/>
                <a:gd name="T26" fmla="*/ 10381 w 10935"/>
                <a:gd name="T27" fmla="*/ 31 h 4676"/>
                <a:gd name="T28" fmla="*/ 10419 w 10935"/>
                <a:gd name="T29" fmla="*/ 3 h 4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35" h="4676">
                  <a:moveTo>
                    <a:pt x="0" y="4614"/>
                  </a:moveTo>
                  <a:lnTo>
                    <a:pt x="10861" y="66"/>
                  </a:lnTo>
                  <a:lnTo>
                    <a:pt x="10886" y="127"/>
                  </a:lnTo>
                  <a:lnTo>
                    <a:pt x="26" y="4676"/>
                  </a:lnTo>
                  <a:lnTo>
                    <a:pt x="0" y="4614"/>
                  </a:lnTo>
                  <a:close/>
                  <a:moveTo>
                    <a:pt x="10419" y="3"/>
                  </a:moveTo>
                  <a:lnTo>
                    <a:pt x="10935" y="71"/>
                  </a:lnTo>
                  <a:lnTo>
                    <a:pt x="10621" y="486"/>
                  </a:lnTo>
                  <a:cubicBezTo>
                    <a:pt x="10610" y="501"/>
                    <a:pt x="10589" y="504"/>
                    <a:pt x="10575" y="493"/>
                  </a:cubicBezTo>
                  <a:cubicBezTo>
                    <a:pt x="10560" y="482"/>
                    <a:pt x="10557" y="461"/>
                    <a:pt x="10568" y="446"/>
                  </a:cubicBezTo>
                  <a:lnTo>
                    <a:pt x="10847" y="76"/>
                  </a:lnTo>
                  <a:lnTo>
                    <a:pt x="10869" y="129"/>
                  </a:lnTo>
                  <a:lnTo>
                    <a:pt x="10410" y="69"/>
                  </a:lnTo>
                  <a:cubicBezTo>
                    <a:pt x="10392" y="66"/>
                    <a:pt x="10379" y="49"/>
                    <a:pt x="10381" y="31"/>
                  </a:cubicBezTo>
                  <a:cubicBezTo>
                    <a:pt x="10384" y="13"/>
                    <a:pt x="10401" y="0"/>
                    <a:pt x="10419" y="3"/>
                  </a:cubicBezTo>
                  <a:close/>
                </a:path>
              </a:pathLst>
            </a:custGeom>
            <a:solidFill>
              <a:srgbClr val="002060"/>
            </a:solidFill>
            <a:ln w="1588" cap="flat">
              <a:solidFill>
                <a:srgbClr val="002060"/>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145" name="Rectangle 168"/>
            <p:cNvSpPr>
              <a:spLocks noChangeArrowheads="1"/>
            </p:cNvSpPr>
            <p:nvPr/>
          </p:nvSpPr>
          <p:spPr bwMode="auto">
            <a:xfrm>
              <a:off x="1347" y="1189"/>
              <a:ext cx="69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Distribution Income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169"/>
            <p:cNvSpPr>
              <a:spLocks noChangeArrowheads="1"/>
            </p:cNvSpPr>
            <p:nvPr/>
          </p:nvSpPr>
          <p:spPr bwMode="auto">
            <a:xfrm>
              <a:off x="1347" y="1260"/>
              <a:ext cx="47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Verdana" panose="020B0604030504040204" pitchFamily="34" charset="0"/>
                </a:rPr>
                <a:t>(including Maori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 name="Rectangle 170"/>
            <p:cNvSpPr>
              <a:spLocks noChangeArrowheads="1"/>
            </p:cNvSpPr>
            <p:nvPr/>
          </p:nvSpPr>
          <p:spPr bwMode="auto">
            <a:xfrm>
              <a:off x="1347" y="1329"/>
              <a:ext cx="14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Aut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Rectangle 171"/>
            <p:cNvSpPr>
              <a:spLocks noChangeArrowheads="1"/>
            </p:cNvSpPr>
            <p:nvPr/>
          </p:nvSpPr>
          <p:spPr bwMode="auto">
            <a:xfrm>
              <a:off x="1446" y="1329"/>
              <a:ext cx="63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hority Tax Credits)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Rectangle 172"/>
            <p:cNvSpPr>
              <a:spLocks noChangeArrowheads="1"/>
            </p:cNvSpPr>
            <p:nvPr/>
          </p:nvSpPr>
          <p:spPr bwMode="auto">
            <a:xfrm>
              <a:off x="1993" y="1335"/>
              <a:ext cx="4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Freeform 173"/>
            <p:cNvSpPr>
              <a:spLocks noEditPoints="1"/>
            </p:cNvSpPr>
            <p:nvPr/>
          </p:nvSpPr>
          <p:spPr bwMode="auto">
            <a:xfrm>
              <a:off x="2810" y="1431"/>
              <a:ext cx="59" cy="423"/>
            </a:xfrm>
            <a:custGeom>
              <a:avLst/>
              <a:gdLst>
                <a:gd name="T0" fmla="*/ 304 w 543"/>
                <a:gd name="T1" fmla="*/ 0 h 3886"/>
                <a:gd name="T2" fmla="*/ 304 w 543"/>
                <a:gd name="T3" fmla="*/ 3820 h 3886"/>
                <a:gd name="T4" fmla="*/ 238 w 543"/>
                <a:gd name="T5" fmla="*/ 3820 h 3886"/>
                <a:gd name="T6" fmla="*/ 238 w 543"/>
                <a:gd name="T7" fmla="*/ 0 h 3886"/>
                <a:gd name="T8" fmla="*/ 304 w 543"/>
                <a:gd name="T9" fmla="*/ 0 h 3886"/>
                <a:gd name="T10" fmla="*/ 533 w 543"/>
                <a:gd name="T11" fmla="*/ 3437 h 3886"/>
                <a:gd name="T12" fmla="*/ 271 w 543"/>
                <a:gd name="T13" fmla="*/ 3886 h 3886"/>
                <a:gd name="T14" fmla="*/ 9 w 543"/>
                <a:gd name="T15" fmla="*/ 3437 h 3886"/>
                <a:gd name="T16" fmla="*/ 21 w 543"/>
                <a:gd name="T17" fmla="*/ 3391 h 3886"/>
                <a:gd name="T18" fmla="*/ 67 w 543"/>
                <a:gd name="T19" fmla="*/ 3403 h 3886"/>
                <a:gd name="T20" fmla="*/ 300 w 543"/>
                <a:gd name="T21" fmla="*/ 3803 h 3886"/>
                <a:gd name="T22" fmla="*/ 242 w 543"/>
                <a:gd name="T23" fmla="*/ 3803 h 3886"/>
                <a:gd name="T24" fmla="*/ 476 w 543"/>
                <a:gd name="T25" fmla="*/ 3403 h 3886"/>
                <a:gd name="T26" fmla="*/ 521 w 543"/>
                <a:gd name="T27" fmla="*/ 3391 h 3886"/>
                <a:gd name="T28" fmla="*/ 533 w 543"/>
                <a:gd name="T29" fmla="*/ 3437 h 3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 h="3886">
                  <a:moveTo>
                    <a:pt x="304" y="0"/>
                  </a:moveTo>
                  <a:lnTo>
                    <a:pt x="304" y="3820"/>
                  </a:lnTo>
                  <a:lnTo>
                    <a:pt x="238" y="3820"/>
                  </a:lnTo>
                  <a:lnTo>
                    <a:pt x="238" y="0"/>
                  </a:lnTo>
                  <a:lnTo>
                    <a:pt x="304" y="0"/>
                  </a:lnTo>
                  <a:close/>
                  <a:moveTo>
                    <a:pt x="533" y="3437"/>
                  </a:moveTo>
                  <a:lnTo>
                    <a:pt x="271" y="3886"/>
                  </a:lnTo>
                  <a:lnTo>
                    <a:pt x="9" y="3437"/>
                  </a:lnTo>
                  <a:cubicBezTo>
                    <a:pt x="0" y="3421"/>
                    <a:pt x="5" y="3401"/>
                    <a:pt x="21" y="3391"/>
                  </a:cubicBezTo>
                  <a:cubicBezTo>
                    <a:pt x="37" y="3382"/>
                    <a:pt x="57" y="3387"/>
                    <a:pt x="67" y="3403"/>
                  </a:cubicBezTo>
                  <a:lnTo>
                    <a:pt x="300" y="3803"/>
                  </a:lnTo>
                  <a:lnTo>
                    <a:pt x="242" y="3803"/>
                  </a:lnTo>
                  <a:lnTo>
                    <a:pt x="476" y="3403"/>
                  </a:lnTo>
                  <a:cubicBezTo>
                    <a:pt x="485" y="3387"/>
                    <a:pt x="505" y="3382"/>
                    <a:pt x="521" y="3391"/>
                  </a:cubicBezTo>
                  <a:cubicBezTo>
                    <a:pt x="537" y="3401"/>
                    <a:pt x="543" y="3421"/>
                    <a:pt x="533" y="3437"/>
                  </a:cubicBezTo>
                  <a:close/>
                </a:path>
              </a:pathLst>
            </a:custGeom>
            <a:solidFill>
              <a:srgbClr val="002060"/>
            </a:solidFill>
            <a:ln w="1588" cap="flat">
              <a:solidFill>
                <a:srgbClr val="002060"/>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151" name="Rectangle 174"/>
            <p:cNvSpPr>
              <a:spLocks noChangeArrowheads="1"/>
            </p:cNvSpPr>
            <p:nvPr/>
          </p:nvSpPr>
          <p:spPr bwMode="auto">
            <a:xfrm>
              <a:off x="2186" y="1614"/>
              <a:ext cx="77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Verdana" panose="020B0604030504040204" pitchFamily="34" charset="0"/>
                </a:rPr>
                <a:t>Distribution (including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Rectangle 175"/>
            <p:cNvSpPr>
              <a:spLocks noChangeArrowheads="1"/>
            </p:cNvSpPr>
            <p:nvPr/>
          </p:nvSpPr>
          <p:spPr bwMode="auto">
            <a:xfrm>
              <a:off x="2186" y="1684"/>
              <a:ext cx="58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Verdana" panose="020B0604030504040204" pitchFamily="34" charset="0"/>
                </a:rPr>
                <a:t>Maori Authority Tax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Rectangle 176"/>
            <p:cNvSpPr>
              <a:spLocks noChangeArrowheads="1"/>
            </p:cNvSpPr>
            <p:nvPr/>
          </p:nvSpPr>
          <p:spPr bwMode="auto">
            <a:xfrm>
              <a:off x="2186" y="1753"/>
              <a:ext cx="28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Verdana" panose="020B0604030504040204" pitchFamily="34" charset="0"/>
                </a:rPr>
                <a:t>Credits)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4" name="Rectangle 177"/>
            <p:cNvSpPr>
              <a:spLocks noChangeArrowheads="1"/>
            </p:cNvSpPr>
            <p:nvPr/>
          </p:nvSpPr>
          <p:spPr bwMode="auto">
            <a:xfrm>
              <a:off x="2417" y="1759"/>
              <a:ext cx="4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Freeform 178"/>
            <p:cNvSpPr>
              <a:spLocks noEditPoints="1"/>
            </p:cNvSpPr>
            <p:nvPr/>
          </p:nvSpPr>
          <p:spPr bwMode="auto">
            <a:xfrm>
              <a:off x="3502" y="1765"/>
              <a:ext cx="288" cy="241"/>
            </a:xfrm>
            <a:custGeom>
              <a:avLst/>
              <a:gdLst>
                <a:gd name="T0" fmla="*/ 1328 w 1328"/>
                <a:gd name="T1" fmla="*/ 26 h 1111"/>
                <a:gd name="T2" fmla="*/ 36 w 1328"/>
                <a:gd name="T3" fmla="*/ 1103 h 1111"/>
                <a:gd name="T4" fmla="*/ 15 w 1328"/>
                <a:gd name="T5" fmla="*/ 1077 h 1111"/>
                <a:gd name="T6" fmla="*/ 1307 w 1328"/>
                <a:gd name="T7" fmla="*/ 0 h 1111"/>
                <a:gd name="T8" fmla="*/ 1328 w 1328"/>
                <a:gd name="T9" fmla="*/ 26 h 1111"/>
                <a:gd name="T10" fmla="*/ 256 w 1328"/>
                <a:gd name="T11" fmla="*/ 1068 h 1111"/>
                <a:gd name="T12" fmla="*/ 0 w 1328"/>
                <a:gd name="T13" fmla="*/ 1111 h 1111"/>
                <a:gd name="T14" fmla="*/ 89 w 1328"/>
                <a:gd name="T15" fmla="*/ 867 h 1111"/>
                <a:gd name="T16" fmla="*/ 110 w 1328"/>
                <a:gd name="T17" fmla="*/ 857 h 1111"/>
                <a:gd name="T18" fmla="*/ 120 w 1328"/>
                <a:gd name="T19" fmla="*/ 878 h 1111"/>
                <a:gd name="T20" fmla="*/ 41 w 1328"/>
                <a:gd name="T21" fmla="*/ 1096 h 1111"/>
                <a:gd name="T22" fmla="*/ 23 w 1328"/>
                <a:gd name="T23" fmla="*/ 1074 h 1111"/>
                <a:gd name="T24" fmla="*/ 251 w 1328"/>
                <a:gd name="T25" fmla="*/ 1035 h 1111"/>
                <a:gd name="T26" fmla="*/ 270 w 1328"/>
                <a:gd name="T27" fmla="*/ 1049 h 1111"/>
                <a:gd name="T28" fmla="*/ 256 w 1328"/>
                <a:gd name="T29" fmla="*/ 1068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8" h="1111">
                  <a:moveTo>
                    <a:pt x="1328" y="26"/>
                  </a:moveTo>
                  <a:lnTo>
                    <a:pt x="36" y="1103"/>
                  </a:lnTo>
                  <a:lnTo>
                    <a:pt x="15" y="1077"/>
                  </a:lnTo>
                  <a:lnTo>
                    <a:pt x="1307" y="0"/>
                  </a:lnTo>
                  <a:lnTo>
                    <a:pt x="1328" y="26"/>
                  </a:lnTo>
                  <a:close/>
                  <a:moveTo>
                    <a:pt x="256" y="1068"/>
                  </a:moveTo>
                  <a:lnTo>
                    <a:pt x="0" y="1111"/>
                  </a:lnTo>
                  <a:lnTo>
                    <a:pt x="89" y="867"/>
                  </a:lnTo>
                  <a:cubicBezTo>
                    <a:pt x="92" y="858"/>
                    <a:pt x="101" y="854"/>
                    <a:pt x="110" y="857"/>
                  </a:cubicBezTo>
                  <a:cubicBezTo>
                    <a:pt x="119" y="860"/>
                    <a:pt x="123" y="869"/>
                    <a:pt x="120" y="878"/>
                  </a:cubicBezTo>
                  <a:lnTo>
                    <a:pt x="41" y="1096"/>
                  </a:lnTo>
                  <a:lnTo>
                    <a:pt x="23" y="1074"/>
                  </a:lnTo>
                  <a:lnTo>
                    <a:pt x="251" y="1035"/>
                  </a:lnTo>
                  <a:cubicBezTo>
                    <a:pt x="260" y="1034"/>
                    <a:pt x="269" y="1040"/>
                    <a:pt x="270" y="1049"/>
                  </a:cubicBezTo>
                  <a:cubicBezTo>
                    <a:pt x="272" y="1058"/>
                    <a:pt x="266" y="1067"/>
                    <a:pt x="256" y="1068"/>
                  </a:cubicBezTo>
                  <a:close/>
                </a:path>
              </a:pathLst>
            </a:custGeom>
            <a:solidFill>
              <a:srgbClr val="002060"/>
            </a:solidFill>
            <a:ln w="1588" cap="flat">
              <a:solidFill>
                <a:srgbClr val="002060"/>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156" name="Rectangle 179"/>
            <p:cNvSpPr>
              <a:spLocks noChangeArrowheads="1"/>
            </p:cNvSpPr>
            <p:nvPr/>
          </p:nvSpPr>
          <p:spPr bwMode="auto">
            <a:xfrm>
              <a:off x="3621" y="1937"/>
              <a:ext cx="4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Verdana" panose="020B0604030504040204" pitchFamily="34" charset="0"/>
                </a:rPr>
                <a:t>Maori Authority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7" name="Rectangle 180"/>
            <p:cNvSpPr>
              <a:spLocks noChangeArrowheads="1"/>
            </p:cNvSpPr>
            <p:nvPr/>
          </p:nvSpPr>
          <p:spPr bwMode="auto">
            <a:xfrm>
              <a:off x="3621" y="2006"/>
              <a:ext cx="38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Tax refund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181"/>
            <p:cNvSpPr>
              <a:spLocks noChangeArrowheads="1"/>
            </p:cNvSpPr>
            <p:nvPr/>
          </p:nvSpPr>
          <p:spPr bwMode="auto">
            <a:xfrm>
              <a:off x="3936" y="2012"/>
              <a:ext cx="4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Rectangle 182"/>
            <p:cNvSpPr>
              <a:spLocks noChangeArrowheads="1"/>
            </p:cNvSpPr>
            <p:nvPr/>
          </p:nvSpPr>
          <p:spPr bwMode="auto">
            <a:xfrm>
              <a:off x="1013" y="1977"/>
              <a:ext cx="52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Verdana" panose="020B0604030504040204" pitchFamily="34" charset="0"/>
                </a:rPr>
                <a:t>Asset Holding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Verdana" panose="020B0604030504040204" pitchFamily="34" charset="0"/>
                </a:rPr>
                <a:t>Company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 name="Rectangle 183"/>
            <p:cNvSpPr>
              <a:spLocks noChangeArrowheads="1"/>
            </p:cNvSpPr>
            <p:nvPr/>
          </p:nvSpPr>
          <p:spPr bwMode="auto">
            <a:xfrm>
              <a:off x="1581" y="1977"/>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Rectangle 185"/>
            <p:cNvSpPr>
              <a:spLocks noChangeArrowheads="1"/>
            </p:cNvSpPr>
            <p:nvPr/>
          </p:nvSpPr>
          <p:spPr bwMode="auto">
            <a:xfrm>
              <a:off x="1515" y="2064"/>
              <a:ext cx="6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Rectangle 186"/>
            <p:cNvSpPr>
              <a:spLocks noChangeArrowheads="1"/>
            </p:cNvSpPr>
            <p:nvPr/>
          </p:nvSpPr>
          <p:spPr bwMode="auto">
            <a:xfrm>
              <a:off x="1285" y="2153"/>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Rectangle 187"/>
            <p:cNvSpPr>
              <a:spLocks noChangeArrowheads="1"/>
            </p:cNvSpPr>
            <p:nvPr/>
          </p:nvSpPr>
          <p:spPr bwMode="auto">
            <a:xfrm>
              <a:off x="972" y="2234"/>
              <a:ext cx="66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(Maori Authority)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Rectangle 188"/>
            <p:cNvSpPr>
              <a:spLocks noChangeArrowheads="1"/>
            </p:cNvSpPr>
            <p:nvPr/>
          </p:nvSpPr>
          <p:spPr bwMode="auto">
            <a:xfrm>
              <a:off x="1598" y="2242"/>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Freeform 189"/>
            <p:cNvSpPr>
              <a:spLocks noEditPoints="1"/>
            </p:cNvSpPr>
            <p:nvPr/>
          </p:nvSpPr>
          <p:spPr bwMode="auto">
            <a:xfrm>
              <a:off x="3514" y="2202"/>
              <a:ext cx="600" cy="59"/>
            </a:xfrm>
            <a:custGeom>
              <a:avLst/>
              <a:gdLst>
                <a:gd name="T0" fmla="*/ 1 w 2759"/>
                <a:gd name="T1" fmla="*/ 103 h 271"/>
                <a:gd name="T2" fmla="*/ 2726 w 2759"/>
                <a:gd name="T3" fmla="*/ 120 h 271"/>
                <a:gd name="T4" fmla="*/ 2725 w 2759"/>
                <a:gd name="T5" fmla="*/ 153 h 271"/>
                <a:gd name="T6" fmla="*/ 0 w 2759"/>
                <a:gd name="T7" fmla="*/ 137 h 271"/>
                <a:gd name="T8" fmla="*/ 1 w 2759"/>
                <a:gd name="T9" fmla="*/ 103 h 271"/>
                <a:gd name="T10" fmla="*/ 2535 w 2759"/>
                <a:gd name="T11" fmla="*/ 4 h 271"/>
                <a:gd name="T12" fmla="*/ 2759 w 2759"/>
                <a:gd name="T13" fmla="*/ 137 h 271"/>
                <a:gd name="T14" fmla="*/ 2533 w 2759"/>
                <a:gd name="T15" fmla="*/ 266 h 271"/>
                <a:gd name="T16" fmla="*/ 2510 w 2759"/>
                <a:gd name="T17" fmla="*/ 260 h 271"/>
                <a:gd name="T18" fmla="*/ 2516 w 2759"/>
                <a:gd name="T19" fmla="*/ 237 h 271"/>
                <a:gd name="T20" fmla="*/ 2717 w 2759"/>
                <a:gd name="T21" fmla="*/ 122 h 271"/>
                <a:gd name="T22" fmla="*/ 2717 w 2759"/>
                <a:gd name="T23" fmla="*/ 151 h 271"/>
                <a:gd name="T24" fmla="*/ 2518 w 2759"/>
                <a:gd name="T25" fmla="*/ 33 h 271"/>
                <a:gd name="T26" fmla="*/ 2512 w 2759"/>
                <a:gd name="T27" fmla="*/ 10 h 271"/>
                <a:gd name="T28" fmla="*/ 2535 w 2759"/>
                <a:gd name="T29" fmla="*/ 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9" h="271">
                  <a:moveTo>
                    <a:pt x="1" y="103"/>
                  </a:moveTo>
                  <a:lnTo>
                    <a:pt x="2726" y="120"/>
                  </a:lnTo>
                  <a:lnTo>
                    <a:pt x="2725" y="153"/>
                  </a:lnTo>
                  <a:lnTo>
                    <a:pt x="0" y="137"/>
                  </a:lnTo>
                  <a:lnTo>
                    <a:pt x="1" y="103"/>
                  </a:lnTo>
                  <a:close/>
                  <a:moveTo>
                    <a:pt x="2535" y="4"/>
                  </a:moveTo>
                  <a:lnTo>
                    <a:pt x="2759" y="137"/>
                  </a:lnTo>
                  <a:lnTo>
                    <a:pt x="2533" y="266"/>
                  </a:lnTo>
                  <a:cubicBezTo>
                    <a:pt x="2525" y="271"/>
                    <a:pt x="2515" y="268"/>
                    <a:pt x="2510" y="260"/>
                  </a:cubicBezTo>
                  <a:cubicBezTo>
                    <a:pt x="2506" y="252"/>
                    <a:pt x="2508" y="242"/>
                    <a:pt x="2516" y="237"/>
                  </a:cubicBezTo>
                  <a:lnTo>
                    <a:pt x="2717" y="122"/>
                  </a:lnTo>
                  <a:lnTo>
                    <a:pt x="2717" y="151"/>
                  </a:lnTo>
                  <a:lnTo>
                    <a:pt x="2518" y="33"/>
                  </a:lnTo>
                  <a:cubicBezTo>
                    <a:pt x="2510" y="28"/>
                    <a:pt x="2507" y="18"/>
                    <a:pt x="2512" y="10"/>
                  </a:cubicBezTo>
                  <a:cubicBezTo>
                    <a:pt x="2517" y="2"/>
                    <a:pt x="2527" y="0"/>
                    <a:pt x="2535" y="4"/>
                  </a:cubicBezTo>
                  <a:close/>
                </a:path>
              </a:pathLst>
            </a:custGeom>
            <a:solidFill>
              <a:srgbClr val="92D050"/>
            </a:solidFill>
            <a:ln w="1588" cap="flat">
              <a:solidFill>
                <a:srgbClr val="92D050"/>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167" name="Rectangle 190"/>
            <p:cNvSpPr>
              <a:spLocks noChangeArrowheads="1"/>
            </p:cNvSpPr>
            <p:nvPr/>
          </p:nvSpPr>
          <p:spPr bwMode="auto">
            <a:xfrm>
              <a:off x="3564" y="2294"/>
              <a:ext cx="59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Charity to charity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Rectangle 191"/>
            <p:cNvSpPr>
              <a:spLocks noChangeArrowheads="1"/>
            </p:cNvSpPr>
            <p:nvPr/>
          </p:nvSpPr>
          <p:spPr bwMode="auto">
            <a:xfrm>
              <a:off x="4072" y="2300"/>
              <a:ext cx="4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Rectangle 192"/>
            <p:cNvSpPr>
              <a:spLocks noChangeArrowheads="1"/>
            </p:cNvSpPr>
            <p:nvPr/>
          </p:nvSpPr>
          <p:spPr bwMode="auto">
            <a:xfrm>
              <a:off x="3639" y="2364"/>
              <a:ext cx="43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Verdana" panose="020B0604030504040204" pitchFamily="34" charset="0"/>
                </a:rPr>
                <a:t>distributions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Rectangle 193"/>
            <p:cNvSpPr>
              <a:spLocks noChangeArrowheads="1"/>
            </p:cNvSpPr>
            <p:nvPr/>
          </p:nvSpPr>
          <p:spPr bwMode="auto">
            <a:xfrm>
              <a:off x="3998" y="2370"/>
              <a:ext cx="4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Line 194"/>
            <p:cNvSpPr>
              <a:spLocks noChangeShapeType="1"/>
            </p:cNvSpPr>
            <p:nvPr/>
          </p:nvSpPr>
          <p:spPr bwMode="auto">
            <a:xfrm>
              <a:off x="640" y="2970"/>
              <a:ext cx="1353" cy="1"/>
            </a:xfrm>
            <a:prstGeom prst="line">
              <a:avLst/>
            </a:prstGeom>
            <a:noFill/>
            <a:ln w="6350" cap="flat">
              <a:solidFill>
                <a:srgbClr val="5B9BD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72" name="Line 195"/>
            <p:cNvSpPr>
              <a:spLocks noChangeShapeType="1"/>
            </p:cNvSpPr>
            <p:nvPr/>
          </p:nvSpPr>
          <p:spPr bwMode="auto">
            <a:xfrm>
              <a:off x="640" y="2977"/>
              <a:ext cx="0" cy="178"/>
            </a:xfrm>
            <a:prstGeom prst="line">
              <a:avLst/>
            </a:prstGeom>
            <a:noFill/>
            <a:ln w="6350" cap="flat">
              <a:solidFill>
                <a:srgbClr val="5B9BD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73" name="Line 196"/>
            <p:cNvSpPr>
              <a:spLocks noChangeShapeType="1"/>
            </p:cNvSpPr>
            <p:nvPr/>
          </p:nvSpPr>
          <p:spPr bwMode="auto">
            <a:xfrm>
              <a:off x="1992" y="2977"/>
              <a:ext cx="1" cy="178"/>
            </a:xfrm>
            <a:prstGeom prst="line">
              <a:avLst/>
            </a:prstGeom>
            <a:noFill/>
            <a:ln w="6350" cap="flat">
              <a:solidFill>
                <a:srgbClr val="5B9BD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74" name="Freeform 197"/>
            <p:cNvSpPr>
              <a:spLocks noEditPoints="1"/>
            </p:cNvSpPr>
            <p:nvPr/>
          </p:nvSpPr>
          <p:spPr bwMode="auto">
            <a:xfrm>
              <a:off x="1476" y="2524"/>
              <a:ext cx="59" cy="428"/>
            </a:xfrm>
            <a:custGeom>
              <a:avLst/>
              <a:gdLst>
                <a:gd name="T0" fmla="*/ 238 w 543"/>
                <a:gd name="T1" fmla="*/ 3943 h 3943"/>
                <a:gd name="T2" fmla="*/ 238 w 543"/>
                <a:gd name="T3" fmla="*/ 66 h 3943"/>
                <a:gd name="T4" fmla="*/ 305 w 543"/>
                <a:gd name="T5" fmla="*/ 66 h 3943"/>
                <a:gd name="T6" fmla="*/ 305 w 543"/>
                <a:gd name="T7" fmla="*/ 3943 h 3943"/>
                <a:gd name="T8" fmla="*/ 238 w 543"/>
                <a:gd name="T9" fmla="*/ 3943 h 3943"/>
                <a:gd name="T10" fmla="*/ 9 w 543"/>
                <a:gd name="T11" fmla="*/ 450 h 3943"/>
                <a:gd name="T12" fmla="*/ 271 w 543"/>
                <a:gd name="T13" fmla="*/ 0 h 3943"/>
                <a:gd name="T14" fmla="*/ 534 w 543"/>
                <a:gd name="T15" fmla="*/ 450 h 3943"/>
                <a:gd name="T16" fmla="*/ 522 w 543"/>
                <a:gd name="T17" fmla="*/ 495 h 3943"/>
                <a:gd name="T18" fmla="*/ 476 w 543"/>
                <a:gd name="T19" fmla="*/ 483 h 3943"/>
                <a:gd name="T20" fmla="*/ 243 w 543"/>
                <a:gd name="T21" fmla="*/ 83 h 3943"/>
                <a:gd name="T22" fmla="*/ 300 w 543"/>
                <a:gd name="T23" fmla="*/ 83 h 3943"/>
                <a:gd name="T24" fmla="*/ 67 w 543"/>
                <a:gd name="T25" fmla="*/ 483 h 3943"/>
                <a:gd name="T26" fmla="*/ 21 w 543"/>
                <a:gd name="T27" fmla="*/ 495 h 3943"/>
                <a:gd name="T28" fmla="*/ 9 w 543"/>
                <a:gd name="T29" fmla="*/ 450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 h="3943">
                  <a:moveTo>
                    <a:pt x="238" y="3943"/>
                  </a:moveTo>
                  <a:lnTo>
                    <a:pt x="238" y="66"/>
                  </a:lnTo>
                  <a:lnTo>
                    <a:pt x="305" y="66"/>
                  </a:lnTo>
                  <a:lnTo>
                    <a:pt x="305" y="3943"/>
                  </a:lnTo>
                  <a:lnTo>
                    <a:pt x="238" y="3943"/>
                  </a:lnTo>
                  <a:close/>
                  <a:moveTo>
                    <a:pt x="9" y="450"/>
                  </a:moveTo>
                  <a:lnTo>
                    <a:pt x="271" y="0"/>
                  </a:lnTo>
                  <a:lnTo>
                    <a:pt x="534" y="450"/>
                  </a:lnTo>
                  <a:cubicBezTo>
                    <a:pt x="543" y="466"/>
                    <a:pt x="537" y="486"/>
                    <a:pt x="522" y="495"/>
                  </a:cubicBezTo>
                  <a:cubicBezTo>
                    <a:pt x="506" y="505"/>
                    <a:pt x="485" y="499"/>
                    <a:pt x="476" y="483"/>
                  </a:cubicBezTo>
                  <a:lnTo>
                    <a:pt x="243" y="83"/>
                  </a:lnTo>
                  <a:lnTo>
                    <a:pt x="300" y="83"/>
                  </a:lnTo>
                  <a:lnTo>
                    <a:pt x="67" y="483"/>
                  </a:lnTo>
                  <a:cubicBezTo>
                    <a:pt x="58" y="499"/>
                    <a:pt x="37" y="505"/>
                    <a:pt x="21" y="495"/>
                  </a:cubicBezTo>
                  <a:cubicBezTo>
                    <a:pt x="5" y="486"/>
                    <a:pt x="0" y="466"/>
                    <a:pt x="9" y="450"/>
                  </a:cubicBezTo>
                  <a:close/>
                </a:path>
              </a:pathLst>
            </a:custGeom>
            <a:solidFill>
              <a:srgbClr val="002060"/>
            </a:solidFill>
            <a:ln w="1588" cap="flat">
              <a:solidFill>
                <a:srgbClr val="002060"/>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sp>
          <p:nvSpPr>
            <p:cNvPr id="175" name="Freeform 198"/>
            <p:cNvSpPr>
              <a:spLocks noEditPoints="1"/>
            </p:cNvSpPr>
            <p:nvPr/>
          </p:nvSpPr>
          <p:spPr bwMode="auto">
            <a:xfrm>
              <a:off x="1025" y="2536"/>
              <a:ext cx="59" cy="411"/>
            </a:xfrm>
            <a:custGeom>
              <a:avLst/>
              <a:gdLst>
                <a:gd name="T0" fmla="*/ 238 w 543"/>
                <a:gd name="T1" fmla="*/ 3782 h 3782"/>
                <a:gd name="T2" fmla="*/ 238 w 543"/>
                <a:gd name="T3" fmla="*/ 66 h 3782"/>
                <a:gd name="T4" fmla="*/ 305 w 543"/>
                <a:gd name="T5" fmla="*/ 66 h 3782"/>
                <a:gd name="T6" fmla="*/ 305 w 543"/>
                <a:gd name="T7" fmla="*/ 3782 h 3782"/>
                <a:gd name="T8" fmla="*/ 238 w 543"/>
                <a:gd name="T9" fmla="*/ 3782 h 3782"/>
                <a:gd name="T10" fmla="*/ 10 w 543"/>
                <a:gd name="T11" fmla="*/ 449 h 3782"/>
                <a:gd name="T12" fmla="*/ 272 w 543"/>
                <a:gd name="T13" fmla="*/ 0 h 3782"/>
                <a:gd name="T14" fmla="*/ 534 w 543"/>
                <a:gd name="T15" fmla="*/ 449 h 3782"/>
                <a:gd name="T16" fmla="*/ 522 w 543"/>
                <a:gd name="T17" fmla="*/ 495 h 3782"/>
                <a:gd name="T18" fmla="*/ 476 w 543"/>
                <a:gd name="T19" fmla="*/ 483 h 3782"/>
                <a:gd name="T20" fmla="*/ 243 w 543"/>
                <a:gd name="T21" fmla="*/ 83 h 3782"/>
                <a:gd name="T22" fmla="*/ 301 w 543"/>
                <a:gd name="T23" fmla="*/ 83 h 3782"/>
                <a:gd name="T24" fmla="*/ 67 w 543"/>
                <a:gd name="T25" fmla="*/ 483 h 3782"/>
                <a:gd name="T26" fmla="*/ 22 w 543"/>
                <a:gd name="T27" fmla="*/ 495 h 3782"/>
                <a:gd name="T28" fmla="*/ 10 w 543"/>
                <a:gd name="T29" fmla="*/ 44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 h="3782">
                  <a:moveTo>
                    <a:pt x="238" y="3782"/>
                  </a:moveTo>
                  <a:lnTo>
                    <a:pt x="238" y="66"/>
                  </a:lnTo>
                  <a:lnTo>
                    <a:pt x="305" y="66"/>
                  </a:lnTo>
                  <a:lnTo>
                    <a:pt x="305" y="3782"/>
                  </a:lnTo>
                  <a:lnTo>
                    <a:pt x="238" y="3782"/>
                  </a:lnTo>
                  <a:close/>
                  <a:moveTo>
                    <a:pt x="10" y="449"/>
                  </a:moveTo>
                  <a:lnTo>
                    <a:pt x="272" y="0"/>
                  </a:lnTo>
                  <a:lnTo>
                    <a:pt x="534" y="449"/>
                  </a:lnTo>
                  <a:cubicBezTo>
                    <a:pt x="543" y="465"/>
                    <a:pt x="538" y="485"/>
                    <a:pt x="522" y="495"/>
                  </a:cubicBezTo>
                  <a:cubicBezTo>
                    <a:pt x="506" y="504"/>
                    <a:pt x="486" y="498"/>
                    <a:pt x="476" y="483"/>
                  </a:cubicBezTo>
                  <a:lnTo>
                    <a:pt x="243" y="83"/>
                  </a:lnTo>
                  <a:lnTo>
                    <a:pt x="301" y="83"/>
                  </a:lnTo>
                  <a:lnTo>
                    <a:pt x="67" y="483"/>
                  </a:lnTo>
                  <a:cubicBezTo>
                    <a:pt x="58" y="498"/>
                    <a:pt x="38" y="504"/>
                    <a:pt x="22" y="495"/>
                  </a:cubicBezTo>
                  <a:cubicBezTo>
                    <a:pt x="6" y="485"/>
                    <a:pt x="0" y="465"/>
                    <a:pt x="10" y="449"/>
                  </a:cubicBezTo>
                  <a:close/>
                </a:path>
              </a:pathLst>
            </a:custGeom>
            <a:solidFill>
              <a:srgbClr val="002060"/>
            </a:solidFill>
            <a:ln w="1588" cap="flat">
              <a:solidFill>
                <a:srgbClr val="002060"/>
              </a:solidFill>
              <a:prstDash val="solid"/>
              <a:bevel/>
              <a:headEnd/>
              <a:tailEnd/>
            </a:ln>
          </p:spPr>
          <p:txBody>
            <a:bodyPr vert="horz" wrap="square" lIns="91440" tIns="45720" rIns="91440" bIns="45720" numCol="1" anchor="t" anchorCtr="0" compatLnSpc="1">
              <a:prstTxWarp prst="textNoShape">
                <a:avLst/>
              </a:prstTxWarp>
            </a:bodyPr>
            <a:lstStyle/>
            <a:p>
              <a:endParaRPr lang="en-NZ"/>
            </a:p>
          </p:txBody>
        </p:sp>
      </p:grpSp>
      <p:grpSp>
        <p:nvGrpSpPr>
          <p:cNvPr id="206" name="Group 205"/>
          <p:cNvGrpSpPr/>
          <p:nvPr/>
        </p:nvGrpSpPr>
        <p:grpSpPr>
          <a:xfrm>
            <a:off x="6921031" y="378000"/>
            <a:ext cx="1620000" cy="307976"/>
            <a:chOff x="398463" y="404813"/>
            <a:chExt cx="1627187" cy="307976"/>
          </a:xfrm>
          <a:solidFill>
            <a:schemeClr val="tx1"/>
          </a:solidFill>
        </p:grpSpPr>
        <p:sp>
          <p:nvSpPr>
            <p:cNvPr id="20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20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20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2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2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2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2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2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2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2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10302027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80740" y="1151482"/>
            <a:ext cx="7837759" cy="5363618"/>
          </a:xfrm>
        </p:spPr>
        <p:txBody>
          <a:bodyPr>
            <a:normAutofit/>
          </a:bodyPr>
          <a:lstStyle/>
          <a:p>
            <a:pPr marL="171450" indent="-171450">
              <a:buFont typeface="Arial" panose="020B0604020202020204" pitchFamily="34" charset="0"/>
              <a:buChar char="•"/>
            </a:pPr>
            <a:r>
              <a:rPr lang="en-NZ" sz="1900" dirty="0"/>
              <a:t>Understanding the kaupapa of Māori organisations </a:t>
            </a:r>
          </a:p>
          <a:p>
            <a:pPr marL="527850" lvl="3" indent="-171450"/>
            <a:r>
              <a:rPr lang="en-NZ" sz="1900" dirty="0"/>
              <a:t>Ostensibly charitable but Crown requirements for settling entity</a:t>
            </a:r>
          </a:p>
          <a:p>
            <a:pPr marL="527850" lvl="3" indent="-171450"/>
            <a:r>
              <a:rPr lang="en-NZ" sz="1900" dirty="0"/>
              <a:t>He tangata – it is about the people </a:t>
            </a:r>
          </a:p>
          <a:p>
            <a:pPr marL="527850" lvl="3" indent="-171450"/>
            <a:r>
              <a:rPr lang="en-NZ" sz="1900" dirty="0"/>
              <a:t>Separation of entities and use of charities – dividing up roles </a:t>
            </a:r>
          </a:p>
          <a:p>
            <a:pPr marL="171450" indent="-171450">
              <a:buFont typeface="Arial" panose="020B0604020202020204" pitchFamily="34" charset="0"/>
              <a:buChar char="•"/>
            </a:pPr>
            <a:r>
              <a:rPr lang="en-NZ" sz="1900" dirty="0"/>
              <a:t>Purposes / kaupapa</a:t>
            </a:r>
          </a:p>
          <a:p>
            <a:pPr marL="527850" lvl="3" indent="-171450"/>
            <a:r>
              <a:rPr lang="en-NZ" sz="1900" dirty="0"/>
              <a:t>People, Tikanga, Environment </a:t>
            </a:r>
          </a:p>
          <a:p>
            <a:pPr marL="527850" lvl="3" indent="-171450"/>
            <a:r>
              <a:rPr lang="en-NZ" sz="1900" dirty="0"/>
              <a:t>Deep understanding of what is necessary to make a difference </a:t>
            </a:r>
          </a:p>
          <a:p>
            <a:pPr marL="171450" indent="-171450">
              <a:buFont typeface="Arial" panose="020B0604020202020204" pitchFamily="34" charset="0"/>
              <a:buChar char="•"/>
            </a:pPr>
            <a:r>
              <a:rPr lang="en-NZ" sz="1900" dirty="0"/>
              <a:t>Taxation of business income</a:t>
            </a:r>
          </a:p>
          <a:p>
            <a:pPr marL="527850" lvl="3" indent="-171450"/>
            <a:r>
              <a:rPr lang="en-NZ" sz="1900" dirty="0"/>
              <a:t>Risks to delivering outcomes if tax changes reduce the resources available </a:t>
            </a:r>
          </a:p>
          <a:p>
            <a:pPr marL="527850" lvl="3" indent="-171450"/>
            <a:r>
              <a:rPr lang="en-NZ" sz="1900" dirty="0"/>
              <a:t>History of Crown failing māori</a:t>
            </a:r>
          </a:p>
          <a:p>
            <a:pPr marL="171450" indent="-171450">
              <a:buFont typeface="Arial" panose="020B0604020202020204" pitchFamily="34" charset="0"/>
              <a:buChar char="•"/>
            </a:pPr>
            <a:endParaRPr lang="en-NZ" dirty="0"/>
          </a:p>
        </p:txBody>
      </p:sp>
      <p:sp>
        <p:nvSpPr>
          <p:cNvPr id="3" name="Title 2"/>
          <p:cNvSpPr>
            <a:spLocks noGrp="1"/>
          </p:cNvSpPr>
          <p:nvPr>
            <p:ph type="title"/>
          </p:nvPr>
        </p:nvSpPr>
        <p:spPr/>
        <p:txBody>
          <a:bodyPr/>
          <a:lstStyle/>
          <a:p>
            <a:r>
              <a:rPr lang="en-NZ" dirty="0"/>
              <a:t>Some Perspectives </a:t>
            </a:r>
          </a:p>
        </p:txBody>
      </p:sp>
      <p:grpSp>
        <p:nvGrpSpPr>
          <p:cNvPr id="4" name="Group 3"/>
          <p:cNvGrpSpPr/>
          <p:nvPr/>
        </p:nvGrpSpPr>
        <p:grpSpPr>
          <a:xfrm>
            <a:off x="6921031" y="378000"/>
            <a:ext cx="1620000" cy="307976"/>
            <a:chOff x="398463" y="404813"/>
            <a:chExt cx="1627187" cy="307976"/>
          </a:xfrm>
          <a:solidFill>
            <a:schemeClr val="tx1"/>
          </a:solidFill>
        </p:grpSpPr>
        <p:sp>
          <p:nvSpPr>
            <p:cNvPr id="5"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6"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7"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8"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9"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10654256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80740" y="1151482"/>
            <a:ext cx="7837759" cy="5363618"/>
          </a:xfrm>
        </p:spPr>
        <p:txBody>
          <a:bodyPr>
            <a:normAutofit/>
          </a:bodyPr>
          <a:lstStyle/>
          <a:p>
            <a:pPr marL="171450" indent="-171450">
              <a:buFont typeface="Arial" panose="020B0604020202020204" pitchFamily="34" charset="0"/>
              <a:buChar char="•"/>
            </a:pPr>
            <a:r>
              <a:rPr lang="en-NZ" sz="1900" dirty="0"/>
              <a:t>Opportunities to positively enhance outcomes </a:t>
            </a:r>
          </a:p>
          <a:p>
            <a:pPr marL="527850" lvl="3" indent="-171450"/>
            <a:r>
              <a:rPr lang="en-NZ" sz="1900" dirty="0" err="1"/>
              <a:t>Refundability</a:t>
            </a:r>
            <a:r>
              <a:rPr lang="en-NZ" sz="1900" dirty="0"/>
              <a:t> of imputation credits</a:t>
            </a:r>
          </a:p>
          <a:p>
            <a:pPr marL="704250" lvl="6" indent="-171450"/>
            <a:r>
              <a:rPr lang="en-NZ" sz="1900" dirty="0"/>
              <a:t> remove the distortion for specific investments or need for specific structures </a:t>
            </a:r>
          </a:p>
          <a:p>
            <a:pPr marL="704250" lvl="4" indent="-171450"/>
            <a:r>
              <a:rPr lang="en-NZ" sz="1900" dirty="0"/>
              <a:t> 	increase the funding available to the sector, māori and non-māori</a:t>
            </a:r>
          </a:p>
          <a:p>
            <a:pPr marL="171450" indent="-171450">
              <a:buFont typeface="Arial" panose="020B0604020202020204" pitchFamily="34" charset="0"/>
              <a:buChar char="•"/>
            </a:pPr>
            <a:r>
              <a:rPr lang="en-NZ" sz="1900" dirty="0"/>
              <a:t>Distribution tax</a:t>
            </a:r>
          </a:p>
          <a:p>
            <a:pPr marL="527850" lvl="3" indent="-171450"/>
            <a:r>
              <a:rPr lang="en-NZ" sz="1900" dirty="0"/>
              <a:t> Needs to acknowledge an inter-generational view </a:t>
            </a:r>
          </a:p>
          <a:p>
            <a:pPr marL="527850" lvl="3" indent="-171450"/>
            <a:r>
              <a:rPr lang="en-NZ" sz="1900" dirty="0"/>
              <a:t> Impact of an overly onerous distribution requirement on the ability to build putea  / restore the asset base </a:t>
            </a:r>
          </a:p>
          <a:p>
            <a:pPr marL="527850" lvl="3" indent="-171450"/>
            <a:r>
              <a:rPr lang="en-NZ" sz="1900" dirty="0"/>
              <a:t> Delivery of outcomes through activities v distributions in $</a:t>
            </a:r>
          </a:p>
          <a:p>
            <a:pPr marL="171450" indent="-171450">
              <a:buFont typeface="Arial" panose="020B0604020202020204" pitchFamily="34" charset="0"/>
              <a:buChar char="•"/>
            </a:pPr>
            <a:r>
              <a:rPr lang="en-NZ" sz="1900" dirty="0"/>
              <a:t>Charites compliance and the role of DIA Charities and advisors </a:t>
            </a:r>
          </a:p>
          <a:p>
            <a:pPr marL="171450" indent="-171450">
              <a:buFont typeface="Arial" panose="020B0604020202020204" pitchFamily="34" charset="0"/>
              <a:buChar char="•"/>
            </a:pPr>
            <a:endParaRPr lang="en-NZ" dirty="0"/>
          </a:p>
        </p:txBody>
      </p:sp>
      <p:sp>
        <p:nvSpPr>
          <p:cNvPr id="3" name="Title 2"/>
          <p:cNvSpPr>
            <a:spLocks noGrp="1"/>
          </p:cNvSpPr>
          <p:nvPr>
            <p:ph type="title"/>
          </p:nvPr>
        </p:nvSpPr>
        <p:spPr/>
        <p:txBody>
          <a:bodyPr/>
          <a:lstStyle/>
          <a:p>
            <a:r>
              <a:rPr lang="en-NZ" dirty="0"/>
              <a:t>Some Perspectives (</a:t>
            </a:r>
            <a:r>
              <a:rPr lang="en-NZ" dirty="0" err="1"/>
              <a:t>cont</a:t>
            </a:r>
            <a:r>
              <a:rPr lang="en-NZ" dirty="0"/>
              <a:t>)</a:t>
            </a:r>
          </a:p>
        </p:txBody>
      </p:sp>
      <p:grpSp>
        <p:nvGrpSpPr>
          <p:cNvPr id="4" name="Group 3"/>
          <p:cNvGrpSpPr/>
          <p:nvPr/>
        </p:nvGrpSpPr>
        <p:grpSpPr>
          <a:xfrm>
            <a:off x="6921031" y="378000"/>
            <a:ext cx="1620000" cy="307976"/>
            <a:chOff x="398463" y="404813"/>
            <a:chExt cx="1627187" cy="307976"/>
          </a:xfrm>
          <a:solidFill>
            <a:schemeClr val="tx1"/>
          </a:solidFill>
        </p:grpSpPr>
        <p:sp>
          <p:nvSpPr>
            <p:cNvPr id="5"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6"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7"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8"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9"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22271817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2221862" y="1888262"/>
            <a:ext cx="6958012" cy="4752975"/>
          </a:xfrm>
          <a:prstGeom prst="rect">
            <a:avLst/>
          </a:prstGeom>
        </p:spPr>
        <p:txBody>
          <a:bodyPr>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NZ" sz="10000" dirty="0"/>
              <a:t>Kia </a:t>
            </a:r>
            <a:r>
              <a:rPr lang="en-NZ" sz="10000" dirty="0" err="1"/>
              <a:t>Ora</a:t>
            </a:r>
            <a:endParaRPr lang="en-NZ" sz="10000" dirty="0"/>
          </a:p>
        </p:txBody>
      </p:sp>
    </p:spTree>
    <p:extLst>
      <p:ext uri="{BB962C8B-B14F-4D97-AF65-F5344CB8AC3E}">
        <p14:creationId xmlns:p14="http://schemas.microsoft.com/office/powerpoint/2010/main" val="228455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NZ" sz="800" dirty="0"/>
              <a:t>Deloitte refers to one or more of Deloitte </a:t>
            </a:r>
            <a:r>
              <a:rPr lang="en-NZ" sz="800" dirty="0" err="1"/>
              <a:t>Touche</a:t>
            </a:r>
            <a:r>
              <a:rPr lang="en-NZ" sz="800" dirty="0"/>
              <a:t> Tohmatsu Limited, a UK private company limited by guarantee (“</a:t>
            </a:r>
            <a:r>
              <a:rPr lang="en-NZ" sz="800" dirty="0" err="1"/>
              <a:t>DTTL</a:t>
            </a:r>
            <a:r>
              <a:rPr lang="en-NZ" sz="800" dirty="0"/>
              <a:t>”), its network of member firms, and their related entities. </a:t>
            </a:r>
            <a:r>
              <a:rPr lang="en-NZ" sz="800" dirty="0" err="1"/>
              <a:t>DTTL</a:t>
            </a:r>
            <a:r>
              <a:rPr lang="en-NZ" sz="800" dirty="0"/>
              <a:t> and each of its member firms are legally separate and independent entities. </a:t>
            </a:r>
            <a:r>
              <a:rPr lang="en-NZ" sz="800" dirty="0" err="1"/>
              <a:t>DTTL</a:t>
            </a:r>
            <a:r>
              <a:rPr lang="en-NZ" sz="800" dirty="0"/>
              <a:t> (also referred to as “Deloitte Global”) does not provide services to clients. Please see www.deloitte.com/about for a more detailed description of </a:t>
            </a:r>
            <a:r>
              <a:rPr lang="en-NZ" sz="800" dirty="0" err="1"/>
              <a:t>DTTL</a:t>
            </a:r>
            <a:r>
              <a:rPr lang="en-NZ" sz="800" dirty="0"/>
              <a:t> and its member firms. </a:t>
            </a:r>
          </a:p>
          <a:p>
            <a:r>
              <a:rPr lang="en-NZ" sz="800" dirty="0"/>
              <a:t>Deloitte provides audit, consulting, financial advisory, risk management, tax and related services to public and private clients spanning multiple industries. Deloitte serves four out of five Fortune Global 500® companies through a globally connected network of member firms in more than 150 countries bringing </a:t>
            </a:r>
            <a:r>
              <a:rPr lang="en-NZ" sz="800" dirty="0" err="1"/>
              <a:t>worldclass</a:t>
            </a:r>
            <a:r>
              <a:rPr lang="en-NZ" sz="800" dirty="0"/>
              <a:t> capabilities, insights, and high-quality service to address clients’ most complex business challenges. To learn more about how Deloitte’s approximately 225,000 professionals make an impact that matters, please connect with us on Facebook, LinkedIn, or Twitter. </a:t>
            </a:r>
          </a:p>
          <a:p>
            <a:r>
              <a:rPr lang="en-NZ" sz="800" dirty="0"/>
              <a:t>Deloitte New Zealand brings together more than 1000 specialist professionals providing audit, tax, technology and systems, strategy and performance improvement, risk management, corporate finance, business recovery, forensic and accounting services. Our people are based in Auckland, Hamilton, Rotorua, Wellington, Christchurch and Dunedin, serving clients that range from New Zealand’s largest companies and public sector organisations to smaller businesses with ambition to grow. For more information about Deloitte in New Zealand, look to our website www.deloitte.co.nz.</a:t>
            </a:r>
          </a:p>
          <a:p>
            <a:endParaRPr lang="en-NZ" sz="800" dirty="0"/>
          </a:p>
        </p:txBody>
      </p:sp>
    </p:spTree>
    <p:extLst>
      <p:ext uri="{BB962C8B-B14F-4D97-AF65-F5344CB8AC3E}">
        <p14:creationId xmlns:p14="http://schemas.microsoft.com/office/powerpoint/2010/main" val="765888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fault theme" id="{5A6E7C86-A245-4DCF-B7FA-3D304F2E5592}" vid="{687BCA11-9AC4-46C4-AC52-71CA1321DB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TotalTime>
  <Words>681</Words>
  <Application>Microsoft Office PowerPoint</Application>
  <PresentationFormat>On-screen Show (4:3)</PresentationFormat>
  <Paragraphs>217</Paragraphs>
  <Slides>7</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4" baseType="lpstr">
      <vt:lpstr>Arial</vt:lpstr>
      <vt:lpstr>Calibri</vt:lpstr>
      <vt:lpstr>Open Sans</vt:lpstr>
      <vt:lpstr>Times New Roman</vt:lpstr>
      <vt:lpstr>Verdana</vt:lpstr>
      <vt:lpstr>Default theme</vt:lpstr>
      <vt:lpstr>think-cell Slide</vt:lpstr>
      <vt:lpstr>Future of Charities and Tax – a Māori Perspective </vt:lpstr>
      <vt:lpstr>Iwi Group Structure and key roles</vt:lpstr>
      <vt:lpstr>Tax Funds flows</vt:lpstr>
      <vt:lpstr>Some Perspectives </vt:lpstr>
      <vt:lpstr>Some Perspectives (cont)</vt:lpstr>
      <vt:lpstr>PowerPoint Presentation</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 Brent (NZ - Wellington)</dc:creator>
  <cp:lastModifiedBy>Sara OHara</cp:lastModifiedBy>
  <cp:revision>56</cp:revision>
  <cp:lastPrinted>2019-03-28T21:36:39Z</cp:lastPrinted>
  <dcterms:created xsi:type="dcterms:W3CDTF">2018-10-23T22:04:02Z</dcterms:created>
  <dcterms:modified xsi:type="dcterms:W3CDTF">2019-04-16T03:41:51Z</dcterms:modified>
</cp:coreProperties>
</file>